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8"/>
  </p:notesMasterIdLst>
  <p:sldIdLst>
    <p:sldId id="256" r:id="rId2"/>
    <p:sldId id="257" r:id="rId3"/>
    <p:sldId id="292" r:id="rId4"/>
    <p:sldId id="293" r:id="rId5"/>
    <p:sldId id="270" r:id="rId6"/>
    <p:sldId id="258" r:id="rId7"/>
    <p:sldId id="259" r:id="rId8"/>
    <p:sldId id="271" r:id="rId9"/>
    <p:sldId id="305" r:id="rId10"/>
    <p:sldId id="267" r:id="rId11"/>
    <p:sldId id="284" r:id="rId12"/>
    <p:sldId id="294" r:id="rId13"/>
    <p:sldId id="307" r:id="rId14"/>
    <p:sldId id="272" r:id="rId15"/>
    <p:sldId id="262" r:id="rId16"/>
    <p:sldId id="300" r:id="rId17"/>
    <p:sldId id="306" r:id="rId18"/>
    <p:sldId id="276" r:id="rId19"/>
    <p:sldId id="274" r:id="rId20"/>
    <p:sldId id="265" r:id="rId21"/>
    <p:sldId id="301" r:id="rId22"/>
    <p:sldId id="304" r:id="rId23"/>
    <p:sldId id="290" r:id="rId24"/>
    <p:sldId id="298" r:id="rId25"/>
    <p:sldId id="299" r:id="rId26"/>
    <p:sldId id="260" r:id="rId27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55A5A"/>
    <a:srgbClr val="FF6666"/>
    <a:srgbClr val="FFAD8E"/>
    <a:srgbClr val="FF2F92"/>
    <a:srgbClr val="008BF0"/>
    <a:srgbClr val="AB4CF6"/>
    <a:srgbClr val="A91C18"/>
    <a:srgbClr val="008000"/>
    <a:srgbClr val="800000"/>
    <a:srgbClr val="FF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53" autoAdjust="0"/>
    <p:restoredTop sz="78846" autoAdjust="0"/>
  </p:normalViewPr>
  <p:slideViewPr>
    <p:cSldViewPr snapToGrid="0" snapToObjects="1">
      <p:cViewPr>
        <p:scale>
          <a:sx n="80" d="100"/>
          <a:sy n="80" d="100"/>
        </p:scale>
        <p:origin x="480" y="58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218-B5D4-E74B-A931-DA8EC516F580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D73AD-C3D6-A744-8E56-4BCF3478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6182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UP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Thymidylate synthase</a:t>
            </a:r>
            <a:r>
              <a:rPr lang="en-US" dirty="0"/>
              <a:t> 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 biosynthesis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H/ACA ribonucleoprotein complex subunit DKC1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Ribosome biogenesis, rRNA processing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Elongation factor 1-delta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biosynthesis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C-terminal-binding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 regulation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HSP70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stabilization</a:t>
            </a:r>
            <a:r>
              <a:rPr lang="en-US" dirty="0"/>
              <a:t>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DOWN: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Defense response: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Macrophage-expressed gene 1 protein 		host defense against bacteria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Hemagglutinin/</a:t>
            </a:r>
            <a:r>
              <a:rPr lang="en-US" dirty="0" err="1"/>
              <a:t>amebocyte</a:t>
            </a:r>
            <a:r>
              <a:rPr lang="en-US" dirty="0"/>
              <a:t> aggregation factor	aggregation of </a:t>
            </a:r>
            <a:r>
              <a:rPr lang="en-US" dirty="0" err="1"/>
              <a:t>amebocytes</a:t>
            </a:r>
            <a:r>
              <a:rPr lang="en-US" dirty="0"/>
              <a:t> and agglutination of erythrocytes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Coactosin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defense response to fungus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Biosynthesis / cell regulation: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Haloacid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dehalogenase-like hydrolase domain-containing 5</a:t>
            </a:r>
            <a:r>
              <a:rPr lang="en-US" dirty="0"/>
              <a:t> 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glycerophospholipid biosynthetic process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quaking-B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 differentiation, mRNA processing, regulation of translation, RNA splicing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Endoglucanase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cellulose 								cellulose catabolic process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Rho guanine nucleotide exchange factor 3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intracellular 			signal transduction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S-crystallin SL11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crystallins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structural components of squids and octopi eye lens. Contains relatively little if any GST activity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70044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41323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NEGATIVE EFFECT SURVIVAL </a:t>
            </a:r>
            <a:r>
              <a:rPr lang="en-US" dirty="0"/>
              <a:t>despite smaller size @ deployment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36830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NOT NEGATIVE EFFECT SURVIVAL </a:t>
            </a:r>
            <a:r>
              <a:rPr lang="en-US" dirty="0"/>
              <a:t>despite smaller size @ deployment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768240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914291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293148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690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</a:t>
            </a:r>
            <a:r>
              <a:rPr lang="en-US" baseline="0" dirty="0"/>
              <a:t> </a:t>
            </a:r>
            <a:r>
              <a:rPr lang="en-US" dirty="0"/>
              <a:t>Augmented map of 2009 Olympia oyster survey that found some locations Olys are absent entirely or absent in the intertidal.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8726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</a:t>
            </a:r>
            <a:r>
              <a:rPr lang="en-US" baseline="0" dirty="0"/>
              <a:t> </a:t>
            </a:r>
            <a:r>
              <a:rPr lang="en-US" dirty="0"/>
              <a:t>Augmented map of 2009 Olympia oyster survey that found some locations Olys are absent entirely or absent in the intertidal.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18766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</a:t>
            </a:r>
            <a:r>
              <a:rPr lang="en-US" baseline="0" dirty="0"/>
              <a:t> </a:t>
            </a:r>
            <a:r>
              <a:rPr lang="en-US" dirty="0"/>
              <a:t>Augmented map of 2009 Olympia oyster survey that found some locations Olys are absent entirely or absent in the intertidal.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468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 populations to quickly respond to changing ocean </a:t>
            </a:r>
            <a:endParaRPr lang="en-US" sz="2800" dirty="0">
              <a:solidFill>
                <a:srgbClr val="8EB4E3"/>
              </a:solidFill>
              <a:latin typeface="Garamond"/>
              <a:cs typeface="Garamond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Parker 2012: 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Parents exposed</a:t>
            </a:r>
            <a:r>
              <a:rPr lang="en-US" baseline="0" dirty="0"/>
              <a:t> during reproductive conditioning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from exposed parents larger, grew faster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exposed to low pH did OK if parent was exposed. BUT, if exposed to a secondary stressor, not 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8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2 adult</a:t>
            </a:r>
            <a:r>
              <a:rPr lang="en-US" baseline="0" dirty="0"/>
              <a:t> cohorts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883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802223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-</a:t>
            </a:r>
            <a:r>
              <a:rPr lang="en-US" baseline="0" dirty="0"/>
              <a:t> Hypothesis is that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76484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2/18/19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tiff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tif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jpe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1.jpeg"/><Relationship Id="rId4" Type="http://schemas.openxmlformats.org/officeDocument/2006/relationships/image" Target="../media/image3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image" Target="../media/image32.tif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4.tiff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18.JPG"/><Relationship Id="rId3" Type="http://schemas.openxmlformats.org/officeDocument/2006/relationships/image" Target="../media/image35.tiff"/><Relationship Id="rId7" Type="http://schemas.openxmlformats.org/officeDocument/2006/relationships/image" Target="../media/image16.jpg"/><Relationship Id="rId12" Type="http://schemas.openxmlformats.org/officeDocument/2006/relationships/image" Target="../media/image4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40.JPG"/><Relationship Id="rId5" Type="http://schemas.openxmlformats.org/officeDocument/2006/relationships/image" Target="../media/image37.JPG"/><Relationship Id="rId15" Type="http://schemas.openxmlformats.org/officeDocument/2006/relationships/image" Target="../media/image13.JPG"/><Relationship Id="rId10" Type="http://schemas.openxmlformats.org/officeDocument/2006/relationships/image" Target="../media/image39.JPG"/><Relationship Id="rId4" Type="http://schemas.openxmlformats.org/officeDocument/2006/relationships/image" Target="../media/image36.JPG"/><Relationship Id="rId9" Type="http://schemas.openxmlformats.org/officeDocument/2006/relationships/image" Target="../media/image38.jpg"/><Relationship Id="rId14" Type="http://schemas.openxmlformats.org/officeDocument/2006/relationships/image" Target="../media/image42.JP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tiff"/><Relationship Id="rId3" Type="http://schemas.openxmlformats.org/officeDocument/2006/relationships/image" Target="../media/image12.png"/><Relationship Id="rId7" Type="http://schemas.openxmlformats.org/officeDocument/2006/relationships/image" Target="../media/image13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8.jpg"/><Relationship Id="rId5" Type="http://schemas.openxmlformats.org/officeDocument/2006/relationships/image" Target="../media/image37.JPG"/><Relationship Id="rId4" Type="http://schemas.openxmlformats.org/officeDocument/2006/relationships/image" Target="../media/image36.JPG"/><Relationship Id="rId9" Type="http://schemas.openxmlformats.org/officeDocument/2006/relationships/image" Target="../media/image42.JP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tiff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em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jpg"/><Relationship Id="rId4" Type="http://schemas.openxmlformats.org/officeDocument/2006/relationships/image" Target="../media/image36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3" Type="http://schemas.openxmlformats.org/officeDocument/2006/relationships/image" Target="../media/image12.png"/><Relationship Id="rId7" Type="http://schemas.openxmlformats.org/officeDocument/2006/relationships/image" Target="../media/image16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5" Type="http://schemas.openxmlformats.org/officeDocument/2006/relationships/image" Target="../media/image14.tiff"/><Relationship Id="rId4" Type="http://schemas.openxmlformats.org/officeDocument/2006/relationships/image" Target="../media/image13.JPG"/><Relationship Id="rId9" Type="http://schemas.openxmlformats.org/officeDocument/2006/relationships/image" Target="../media/image18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616714"/>
            <a:ext cx="6400800" cy="1809291"/>
          </a:xfrm>
        </p:spPr>
        <p:txBody>
          <a:bodyPr>
            <a:normAutofit fontScale="70000" lnSpcReduction="20000"/>
          </a:bodyPr>
          <a:lstStyle/>
          <a:p>
            <a:r>
              <a:rPr lang="en-US" dirty="0">
                <a:latin typeface="Garamond"/>
                <a:cs typeface="Garamond"/>
              </a:rPr>
              <a:t>Laura H Spencer</a:t>
            </a:r>
          </a:p>
          <a:p>
            <a:r>
              <a:rPr lang="en-US" dirty="0">
                <a:latin typeface="Garamond"/>
                <a:cs typeface="Garamond"/>
              </a:rPr>
              <a:t>Co-authors: Katherine Silliman, Steven Roberts</a:t>
            </a:r>
          </a:p>
          <a:p>
            <a:r>
              <a:rPr lang="en-US" dirty="0">
                <a:latin typeface="Garamond"/>
                <a:cs typeface="Garamond"/>
              </a:rPr>
              <a:t>School of Aquatic and Fishery Sciences</a:t>
            </a:r>
          </a:p>
          <a:p>
            <a:r>
              <a:rPr lang="en-US" dirty="0">
                <a:latin typeface="Garamond"/>
                <a:cs typeface="Garamond"/>
              </a:rPr>
              <a:t>University of Washington</a:t>
            </a:r>
          </a:p>
          <a:p>
            <a:r>
              <a:rPr lang="en-US" dirty="0">
                <a:latin typeface="Garamond"/>
                <a:cs typeface="Garamond"/>
              </a:rPr>
              <a:t>NSA Triennial, New Orleans 2019</a:t>
            </a: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D8F4C6-49D8-8D43-9C06-3C8CDC4997F0}"/>
              </a:ext>
            </a:extLst>
          </p:cNvPr>
          <p:cNvSpPr txBox="1">
            <a:spLocks/>
          </p:cNvSpPr>
          <p:nvPr/>
        </p:nvSpPr>
        <p:spPr>
          <a:xfrm>
            <a:off x="306133" y="140687"/>
            <a:ext cx="8555765" cy="2199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dirty="0">
                <a:latin typeface="Garamond"/>
                <a:cs typeface="Garamond"/>
              </a:rPr>
              <a:t>Effects of parental low pH exposure on gonadal and larval gene expression in the Olympia oyster</a:t>
            </a:r>
          </a:p>
        </p:txBody>
      </p:sp>
    </p:spTree>
    <p:extLst>
      <p:ext uri="{BB962C8B-B14F-4D97-AF65-F5344CB8AC3E}">
        <p14:creationId xmlns:p14="http://schemas.microsoft.com/office/powerpoint/2010/main" val="351000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93254" y="232664"/>
            <a:ext cx="7738416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Larvae collected &amp; 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counted for 7 weeks</a:t>
            </a:r>
          </a:p>
        </p:txBody>
      </p:sp>
      <p:pic>
        <p:nvPicPr>
          <p:cNvPr id="6" name="Picture 5" descr="IMG_4110.jpg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367" b="3302"/>
          <a:stretch/>
        </p:blipFill>
        <p:spPr>
          <a:xfrm>
            <a:off x="1698909" y="1747877"/>
            <a:ext cx="7092527" cy="4751921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12F2719-C997-7D42-BE24-52F62EB62DF6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CCDE7178-B793-3346-9447-47582D4FC538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460350D2-94C4-A84A-98B9-4ADE73E0D6D4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21DF4911-DA84-A84E-826C-EF05A7BF22BF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16" name="Oval 15"/>
          <p:cNvSpPr/>
          <p:nvPr/>
        </p:nvSpPr>
        <p:spPr>
          <a:xfrm>
            <a:off x="134910" y="3361713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</p:spTree>
    <p:extLst>
      <p:ext uri="{BB962C8B-B14F-4D97-AF65-F5344CB8AC3E}">
        <p14:creationId xmlns:p14="http://schemas.microsoft.com/office/powerpoint/2010/main" val="187676998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39" y="175819"/>
            <a:ext cx="8938560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No pH effect on fecundity</a:t>
            </a:r>
            <a:br>
              <a:rPr lang="en-US" sz="3600" cap="small" dirty="0">
                <a:latin typeface="Garamond"/>
                <a:cs typeface="Garamond"/>
              </a:rPr>
            </a:br>
            <a:endParaRPr lang="en-US" sz="3600" cap="small" dirty="0">
              <a:latin typeface="Garamond"/>
              <a:cs typeface="Garamond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4315393" y="2333571"/>
            <a:ext cx="17014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 Difference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36B3D-47DB-814A-9357-91F6EEE034F3}"/>
              </a:ext>
            </a:extLst>
          </p:cNvPr>
          <p:cNvSpPr txBox="1"/>
          <p:nvPr/>
        </p:nvSpPr>
        <p:spPr>
          <a:xfrm>
            <a:off x="6028036" y="1769371"/>
            <a:ext cx="18645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No Difference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4529FD-6442-2048-AE28-6E461CDC4675}"/>
              </a:ext>
            </a:extLst>
          </p:cNvPr>
          <p:cNvCxnSpPr>
            <a:cxnSpLocks/>
          </p:cNvCxnSpPr>
          <p:nvPr/>
        </p:nvCxnSpPr>
        <p:spPr>
          <a:xfrm flipH="1">
            <a:off x="6462443" y="2237075"/>
            <a:ext cx="735856" cy="45713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35316-5DC3-6C40-A9E7-70D0486B8659}"/>
              </a:ext>
            </a:extLst>
          </p:cNvPr>
          <p:cNvCxnSpPr>
            <a:cxnSpLocks/>
          </p:cNvCxnSpPr>
          <p:nvPr/>
        </p:nvCxnSpPr>
        <p:spPr>
          <a:xfrm flipH="1">
            <a:off x="6687173" y="2223011"/>
            <a:ext cx="522277" cy="241197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503432-40E8-BE49-AF73-D5D89AB57F7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B194DC-AC93-F442-B614-376CEC30A4BC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4CFCD6-C5F3-3942-BD04-A0A3A101984C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30C74E-0E99-B748-8BF6-BB930FBB69F5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F89440-0195-3B4B-86B5-DE6A866E7788}"/>
              </a:ext>
            </a:extLst>
          </p:cNvPr>
          <p:cNvSpPr/>
          <p:nvPr/>
        </p:nvSpPr>
        <p:spPr>
          <a:xfrm>
            <a:off x="134910" y="3361713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DACDB5-5ED2-6F48-86F5-0E8B5333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6" y="3982086"/>
            <a:ext cx="6519561" cy="26388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B42AF2-D9E5-5640-9788-48FD4879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16" y="1238027"/>
            <a:ext cx="6519561" cy="263887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44DAD310-B9AB-CF49-AC4D-915FA7D9038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65916" y="3987653"/>
            <a:ext cx="6519560" cy="2638870"/>
          </a:xfrm>
          <a:prstGeom prst="rect">
            <a:avLst/>
          </a:prstGeom>
        </p:spPr>
      </p:pic>
      <p:pic>
        <p:nvPicPr>
          <p:cNvPr id="37" name="Picture 36">
            <a:extLst>
              <a:ext uri="{FF2B5EF4-FFF2-40B4-BE49-F238E27FC236}">
                <a16:creationId xmlns:a16="http://schemas.microsoft.com/office/drawing/2014/main" id="{6462D723-89B5-9640-8519-7240A442851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69221" y="1238027"/>
            <a:ext cx="6519561" cy="2638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63636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22539" y="175819"/>
            <a:ext cx="8938560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No pH effect on fecundity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Larval release delayed</a:t>
            </a:r>
          </a:p>
        </p:txBody>
      </p:sp>
      <p:sp>
        <p:nvSpPr>
          <p:cNvPr id="20" name="TextBox 19"/>
          <p:cNvSpPr txBox="1"/>
          <p:nvPr/>
        </p:nvSpPr>
        <p:spPr>
          <a:xfrm>
            <a:off x="4315393" y="2365655"/>
            <a:ext cx="1701492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</a:rPr>
              <a:t>No Difference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A436B3D-47DB-814A-9357-91F6EEE034F3}"/>
              </a:ext>
            </a:extLst>
          </p:cNvPr>
          <p:cNvSpPr txBox="1"/>
          <p:nvPr/>
        </p:nvSpPr>
        <p:spPr>
          <a:xfrm>
            <a:off x="6028036" y="1801455"/>
            <a:ext cx="1864570" cy="40011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000" b="1" dirty="0">
                <a:solidFill>
                  <a:schemeClr val="bg1"/>
                </a:solidFill>
                <a:latin typeface="Garamond" panose="02020404030301010803" pitchFamily="18" charset="0"/>
              </a:rPr>
              <a:t>No Difference</a:t>
            </a:r>
          </a:p>
        </p:txBody>
      </p:sp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7F4529FD-6442-2048-AE28-6E461CDC4675}"/>
              </a:ext>
            </a:extLst>
          </p:cNvPr>
          <p:cNvCxnSpPr>
            <a:cxnSpLocks/>
          </p:cNvCxnSpPr>
          <p:nvPr/>
        </p:nvCxnSpPr>
        <p:spPr>
          <a:xfrm flipH="1">
            <a:off x="6462443" y="2269159"/>
            <a:ext cx="735856" cy="457139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7335316-5DC3-6C40-A9E7-70D0486B8659}"/>
              </a:ext>
            </a:extLst>
          </p:cNvPr>
          <p:cNvCxnSpPr>
            <a:cxnSpLocks/>
          </p:cNvCxnSpPr>
          <p:nvPr/>
        </p:nvCxnSpPr>
        <p:spPr>
          <a:xfrm flipH="1">
            <a:off x="6687173" y="2255095"/>
            <a:ext cx="522277" cy="2411978"/>
          </a:xfrm>
          <a:prstGeom prst="straightConnector1">
            <a:avLst/>
          </a:prstGeom>
          <a:ln>
            <a:solidFill>
              <a:schemeClr val="bg1"/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8A503432-40E8-BE49-AF73-D5D89AB57F7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98B194DC-AC93-F442-B614-376CEC30A4BC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154CFCD6-C5F3-3942-BD04-A0A3A101984C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2" name="Oval 21">
            <a:extLst>
              <a:ext uri="{FF2B5EF4-FFF2-40B4-BE49-F238E27FC236}">
                <a16:creationId xmlns:a16="http://schemas.microsoft.com/office/drawing/2014/main" id="{4430C74E-0E99-B748-8BF6-BB930FBB69F5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3" name="Oval 22">
            <a:extLst>
              <a:ext uri="{FF2B5EF4-FFF2-40B4-BE49-F238E27FC236}">
                <a16:creationId xmlns:a16="http://schemas.microsoft.com/office/drawing/2014/main" id="{0CF89440-0195-3B4B-86B5-DE6A866E7788}"/>
              </a:ext>
            </a:extLst>
          </p:cNvPr>
          <p:cNvSpPr/>
          <p:nvPr/>
        </p:nvSpPr>
        <p:spPr>
          <a:xfrm>
            <a:off x="134910" y="3361713"/>
            <a:ext cx="1099904" cy="721784"/>
          </a:xfrm>
          <a:prstGeom prst="ellipse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pic>
        <p:nvPicPr>
          <p:cNvPr id="34" name="Picture 33">
            <a:extLst>
              <a:ext uri="{FF2B5EF4-FFF2-40B4-BE49-F238E27FC236}">
                <a16:creationId xmlns:a16="http://schemas.microsoft.com/office/drawing/2014/main" id="{43DACDB5-5ED2-6F48-86F5-0E8B53331E9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65916" y="4014170"/>
            <a:ext cx="6519561" cy="263887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17B42AF2-D9E5-5640-9788-48FD48799A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65916" y="1270111"/>
            <a:ext cx="6519561" cy="2638870"/>
          </a:xfrm>
          <a:prstGeom prst="rect">
            <a:avLst/>
          </a:prstGeom>
        </p:spPr>
      </p:pic>
      <p:cxnSp>
        <p:nvCxnSpPr>
          <p:cNvPr id="24" name="Straight Arrow Connector 23">
            <a:extLst>
              <a:ext uri="{FF2B5EF4-FFF2-40B4-BE49-F238E27FC236}">
                <a16:creationId xmlns:a16="http://schemas.microsoft.com/office/drawing/2014/main" id="{16257F15-018D-9E46-B38B-591DA8D7445B}"/>
              </a:ext>
            </a:extLst>
          </p:cNvPr>
          <p:cNvCxnSpPr>
            <a:cxnSpLocks/>
          </p:cNvCxnSpPr>
          <p:nvPr/>
        </p:nvCxnSpPr>
        <p:spPr>
          <a:xfrm flipH="1" flipV="1">
            <a:off x="4570515" y="1823986"/>
            <a:ext cx="450323" cy="150312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TextBox 24">
            <a:extLst>
              <a:ext uri="{FF2B5EF4-FFF2-40B4-BE49-F238E27FC236}">
                <a16:creationId xmlns:a16="http://schemas.microsoft.com/office/drawing/2014/main" id="{A4E6A37A-BCE7-F14D-BE48-1F9EE3AF538C}"/>
              </a:ext>
            </a:extLst>
          </p:cNvPr>
          <p:cNvSpPr txBox="1"/>
          <p:nvPr/>
        </p:nvSpPr>
        <p:spPr>
          <a:xfrm>
            <a:off x="4969185" y="1913593"/>
            <a:ext cx="823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June 1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9095007E-D9A2-3E4C-BC7A-0706E0F11859}"/>
              </a:ext>
            </a:extLst>
          </p:cNvPr>
          <p:cNvCxnSpPr>
            <a:cxnSpLocks/>
          </p:cNvCxnSpPr>
          <p:nvPr/>
        </p:nvCxnSpPr>
        <p:spPr>
          <a:xfrm flipH="1" flipV="1">
            <a:off x="3175221" y="1824237"/>
            <a:ext cx="328479" cy="17284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07EF0AB9-7769-0F48-A083-28BDBFA737D8}"/>
              </a:ext>
            </a:extLst>
          </p:cNvPr>
          <p:cNvSpPr txBox="1"/>
          <p:nvPr/>
        </p:nvSpPr>
        <p:spPr>
          <a:xfrm>
            <a:off x="3300037" y="1954382"/>
            <a:ext cx="82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May 17</a:t>
            </a:r>
          </a:p>
        </p:txBody>
      </p: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20636D5E-A607-034F-96D4-1D22FFB0E00A}"/>
              </a:ext>
            </a:extLst>
          </p:cNvPr>
          <p:cNvCxnSpPr>
            <a:cxnSpLocks/>
          </p:cNvCxnSpPr>
          <p:nvPr/>
        </p:nvCxnSpPr>
        <p:spPr>
          <a:xfrm flipH="1">
            <a:off x="5757676" y="4762689"/>
            <a:ext cx="461790" cy="383655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8A5925F0-8E28-7E44-89D1-D60431E91B22}"/>
              </a:ext>
            </a:extLst>
          </p:cNvPr>
          <p:cNvSpPr txBox="1"/>
          <p:nvPr/>
        </p:nvSpPr>
        <p:spPr>
          <a:xfrm>
            <a:off x="6200099" y="4551655"/>
            <a:ext cx="82312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June 12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BD7CA24F-2905-AD41-8884-DB65E21B61BA}"/>
              </a:ext>
            </a:extLst>
          </p:cNvPr>
          <p:cNvCxnSpPr>
            <a:cxnSpLocks/>
          </p:cNvCxnSpPr>
          <p:nvPr/>
        </p:nvCxnSpPr>
        <p:spPr>
          <a:xfrm flipH="1">
            <a:off x="3597844" y="4748605"/>
            <a:ext cx="524678" cy="93183"/>
          </a:xfrm>
          <a:prstGeom prst="straightConnector1">
            <a:avLst/>
          </a:prstGeom>
          <a:ln>
            <a:solidFill>
              <a:schemeClr val="bg1">
                <a:lumMod val="85000"/>
                <a:lumOff val="1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869CCDC5-4CF5-8D47-9F2C-EB740C6737F1}"/>
              </a:ext>
            </a:extLst>
          </p:cNvPr>
          <p:cNvSpPr txBox="1"/>
          <p:nvPr/>
        </p:nvSpPr>
        <p:spPr>
          <a:xfrm>
            <a:off x="4088528" y="4553642"/>
            <a:ext cx="82248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b="1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May 22</a:t>
            </a:r>
          </a:p>
        </p:txBody>
      </p:sp>
    </p:spTree>
    <p:extLst>
      <p:ext uri="{BB962C8B-B14F-4D97-AF65-F5344CB8AC3E}">
        <p14:creationId xmlns:p14="http://schemas.microsoft.com/office/powerpoint/2010/main" val="3684428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21126" y="250721"/>
            <a:ext cx="7968231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Adult gonad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Gene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E060-7BF2-9D45-90D2-CE6AA9456A2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24830C-190D-DC41-A61D-673687D3DFE2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F2AE4C-6BB8-D945-B10C-49AC2B7B77E3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C109F-1D16-8D4A-A457-83BA5275ECE1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CAEFFFC-4925-0048-80DF-600C7B44867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854" t="3636" r="30157" b="87549"/>
          <a:stretch/>
        </p:blipFill>
        <p:spPr>
          <a:xfrm>
            <a:off x="6429740" y="1574159"/>
            <a:ext cx="1522068" cy="37539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E16CE1E1-5688-9846-A98B-1DBE941F1E75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3486"/>
          <a:stretch/>
        </p:blipFill>
        <p:spPr>
          <a:xfrm>
            <a:off x="5369663" y="2488402"/>
            <a:ext cx="3553043" cy="3221424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237223B-F9B5-5A4D-BAB1-697A01924F6F}"/>
              </a:ext>
            </a:extLst>
          </p:cNvPr>
          <p:cNvSpPr txBox="1"/>
          <p:nvPr/>
        </p:nvSpPr>
        <p:spPr>
          <a:xfrm>
            <a:off x="5369663" y="2041708"/>
            <a:ext cx="3553043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PCA Biplot, normalized gene counts </a:t>
            </a:r>
          </a:p>
        </p:txBody>
      </p:sp>
      <p:sp>
        <p:nvSpPr>
          <p:cNvPr id="20" name="Freeform 19">
            <a:extLst>
              <a:ext uri="{FF2B5EF4-FFF2-40B4-BE49-F238E27FC236}">
                <a16:creationId xmlns:a16="http://schemas.microsoft.com/office/drawing/2014/main" id="{30685CA9-8B6F-6F42-8F8C-C10BE753CDE6}"/>
              </a:ext>
            </a:extLst>
          </p:cNvPr>
          <p:cNvSpPr/>
          <p:nvPr/>
        </p:nvSpPr>
        <p:spPr>
          <a:xfrm>
            <a:off x="6261904" y="2604304"/>
            <a:ext cx="2453833" cy="1932972"/>
          </a:xfrm>
          <a:custGeom>
            <a:avLst/>
            <a:gdLst>
              <a:gd name="connsiteX0" fmla="*/ 2453833 w 2453833"/>
              <a:gd name="connsiteY0" fmla="*/ 902825 h 1932972"/>
              <a:gd name="connsiteX1" fmla="*/ 659757 w 2453833"/>
              <a:gd name="connsiteY1" fmla="*/ 1932972 h 1932972"/>
              <a:gd name="connsiteX2" fmla="*/ 46299 w 2453833"/>
              <a:gd name="connsiteY2" fmla="*/ 1863524 h 1932972"/>
              <a:gd name="connsiteX3" fmla="*/ 0 w 2453833"/>
              <a:gd name="connsiteY3" fmla="*/ 1585731 h 1932972"/>
              <a:gd name="connsiteX4" fmla="*/ 312516 w 2453833"/>
              <a:gd name="connsiteY4" fmla="*/ 219919 h 1932972"/>
              <a:gd name="connsiteX5" fmla="*/ 1632030 w 2453833"/>
              <a:gd name="connsiteY5" fmla="*/ 0 h 1932972"/>
              <a:gd name="connsiteX6" fmla="*/ 2222339 w 2453833"/>
              <a:gd name="connsiteY6" fmla="*/ 381964 h 1932972"/>
              <a:gd name="connsiteX7" fmla="*/ 2453833 w 2453833"/>
              <a:gd name="connsiteY7" fmla="*/ 902825 h 193297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453833" h="1932972">
                <a:moveTo>
                  <a:pt x="2453833" y="902825"/>
                </a:moveTo>
                <a:lnTo>
                  <a:pt x="659757" y="1932972"/>
                </a:lnTo>
                <a:lnTo>
                  <a:pt x="46299" y="1863524"/>
                </a:lnTo>
                <a:lnTo>
                  <a:pt x="0" y="1585731"/>
                </a:lnTo>
                <a:lnTo>
                  <a:pt x="312516" y="219919"/>
                </a:lnTo>
                <a:lnTo>
                  <a:pt x="1632030" y="0"/>
                </a:lnTo>
                <a:lnTo>
                  <a:pt x="2222339" y="381964"/>
                </a:lnTo>
                <a:lnTo>
                  <a:pt x="2453833" y="902825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2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33F8FA79-1DE8-2C46-BC1A-4188DFAD100E}"/>
              </a:ext>
            </a:extLst>
          </p:cNvPr>
          <p:cNvSpPr/>
          <p:nvPr/>
        </p:nvSpPr>
        <p:spPr>
          <a:xfrm>
            <a:off x="5625296" y="2662177"/>
            <a:ext cx="3264061" cy="2777924"/>
          </a:xfrm>
          <a:custGeom>
            <a:avLst/>
            <a:gdLst>
              <a:gd name="connsiteX0" fmla="*/ 3171463 w 3264061"/>
              <a:gd name="connsiteY0" fmla="*/ 2754775 h 2777924"/>
              <a:gd name="connsiteX1" fmla="*/ 798653 w 3264061"/>
              <a:gd name="connsiteY1" fmla="*/ 2777924 h 2777924"/>
              <a:gd name="connsiteX2" fmla="*/ 0 w 3264061"/>
              <a:gd name="connsiteY2" fmla="*/ 1481560 h 2777924"/>
              <a:gd name="connsiteX3" fmla="*/ 821803 w 3264061"/>
              <a:gd name="connsiteY3" fmla="*/ 0 h 2777924"/>
              <a:gd name="connsiteX4" fmla="*/ 1041722 w 3264061"/>
              <a:gd name="connsiteY4" fmla="*/ 46299 h 2777924"/>
              <a:gd name="connsiteX5" fmla="*/ 1041722 w 3264061"/>
              <a:gd name="connsiteY5" fmla="*/ 46299 h 2777924"/>
              <a:gd name="connsiteX6" fmla="*/ 1111170 w 3264061"/>
              <a:gd name="connsiteY6" fmla="*/ 1678329 h 2777924"/>
              <a:gd name="connsiteX7" fmla="*/ 1169043 w 3264061"/>
              <a:gd name="connsiteY7" fmla="*/ 1805651 h 2777924"/>
              <a:gd name="connsiteX8" fmla="*/ 3240912 w 3264061"/>
              <a:gd name="connsiteY8" fmla="*/ 2372810 h 2777924"/>
              <a:gd name="connsiteX9" fmla="*/ 3264061 w 3264061"/>
              <a:gd name="connsiteY9" fmla="*/ 2708476 h 2777924"/>
              <a:gd name="connsiteX10" fmla="*/ 3171463 w 3264061"/>
              <a:gd name="connsiteY10" fmla="*/ 2754775 h 277792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3264061" h="2777924">
                <a:moveTo>
                  <a:pt x="3171463" y="2754775"/>
                </a:moveTo>
                <a:lnTo>
                  <a:pt x="798653" y="2777924"/>
                </a:lnTo>
                <a:lnTo>
                  <a:pt x="0" y="1481560"/>
                </a:lnTo>
                <a:lnTo>
                  <a:pt x="821803" y="0"/>
                </a:lnTo>
                <a:lnTo>
                  <a:pt x="1041722" y="46299"/>
                </a:lnTo>
                <a:lnTo>
                  <a:pt x="1041722" y="46299"/>
                </a:lnTo>
                <a:lnTo>
                  <a:pt x="1111170" y="1678329"/>
                </a:lnTo>
                <a:lnTo>
                  <a:pt x="1169043" y="1805651"/>
                </a:lnTo>
                <a:lnTo>
                  <a:pt x="3240912" y="2372810"/>
                </a:lnTo>
                <a:lnTo>
                  <a:pt x="3264061" y="2708476"/>
                </a:lnTo>
                <a:lnTo>
                  <a:pt x="3171463" y="2754775"/>
                </a:lnTo>
                <a:close/>
              </a:path>
            </a:pathLst>
          </a:custGeom>
          <a:solidFill>
            <a:schemeClr val="accent1">
              <a:alpha val="34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5BD1B9D-6787-A647-85CC-33F356326AEA}"/>
              </a:ext>
            </a:extLst>
          </p:cNvPr>
          <p:cNvSpPr txBox="1"/>
          <p:nvPr/>
        </p:nvSpPr>
        <p:spPr>
          <a:xfrm>
            <a:off x="1715188" y="1719666"/>
            <a:ext cx="3553044" cy="4008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RNA sequenced using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QuantSeq</a:t>
            </a:r>
            <a:endParaRPr lang="en-US" sz="2000" b="1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pPr algn="ctr"/>
            <a:endParaRPr lang="en-US" sz="1600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Processes affected by </a:t>
            </a:r>
            <a:r>
              <a:rPr lang="en-US" sz="2000" b="1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direct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pH exposure: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Aerobic respiration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Defense response to bacteria, fungus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Protein transport &amp; stabilization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Biosynthesis (DNA, protein)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Cellulose digestion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Intracellular signaling</a:t>
            </a:r>
          </a:p>
        </p:txBody>
      </p:sp>
    </p:spTree>
    <p:extLst>
      <p:ext uri="{BB962C8B-B14F-4D97-AF65-F5344CB8AC3E}">
        <p14:creationId xmlns:p14="http://schemas.microsoft.com/office/powerpoint/2010/main" val="22755548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1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BA05DDC-FB22-EB43-94EF-2F4CDE625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6" t="1" r="22072" b="2"/>
          <a:stretch/>
        </p:blipFill>
        <p:spPr>
          <a:xfrm rot="5400000">
            <a:off x="5793899" y="3664107"/>
            <a:ext cx="2199177" cy="3933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49916" y="280766"/>
            <a:ext cx="8030054" cy="1298965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Larvae collected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Subset reared, sequenced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CC888DF-37E0-BF43-9689-62DE3DB02B46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5412CB53-4A73-1D42-A5A2-7432FFC9B4F9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C2890545-A7AE-4B4D-80C8-B0ACD188B62B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9" name="Oval 18">
            <a:extLst>
              <a:ext uri="{FF2B5EF4-FFF2-40B4-BE49-F238E27FC236}">
                <a16:creationId xmlns:a16="http://schemas.microsoft.com/office/drawing/2014/main" id="{57DC3886-7100-124B-A41D-8522BA722725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16" name="Oval 15"/>
          <p:cNvSpPr/>
          <p:nvPr/>
        </p:nvSpPr>
        <p:spPr>
          <a:xfrm>
            <a:off x="205145" y="4853632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DC7A99-29E2-C048-88EF-B74DA7376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7" t="17825" r="16987" b="5118"/>
          <a:stretch/>
        </p:blipFill>
        <p:spPr>
          <a:xfrm>
            <a:off x="1751033" y="3851574"/>
            <a:ext cx="3087185" cy="2878865"/>
          </a:xfrm>
          <a:prstGeom prst="rect">
            <a:avLst/>
          </a:prstGeom>
        </p:spPr>
      </p:pic>
      <p:pic>
        <p:nvPicPr>
          <p:cNvPr id="3" name="Picture 2" descr="IMG_926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r="6922"/>
          <a:stretch/>
        </p:blipFill>
        <p:spPr>
          <a:xfrm>
            <a:off x="1662507" y="1798027"/>
            <a:ext cx="7260205" cy="3090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74995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9717"/>
            <a:ext cx="9144000" cy="941321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Survival trended lower from low pH parents (not significant)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429544ED-5ACC-574D-A0D0-765A09118262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D81CEA0-0658-8844-A3BE-DD24DD4EA756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4" name="Oval 23">
            <a:extLst>
              <a:ext uri="{FF2B5EF4-FFF2-40B4-BE49-F238E27FC236}">
                <a16:creationId xmlns:a16="http://schemas.microsoft.com/office/drawing/2014/main" id="{2FB47E3C-FC72-BE4F-8146-110376B46C85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5" name="Oval 24">
            <a:extLst>
              <a:ext uri="{FF2B5EF4-FFF2-40B4-BE49-F238E27FC236}">
                <a16:creationId xmlns:a16="http://schemas.microsoft.com/office/drawing/2014/main" id="{864B34D9-6ED5-7549-B22B-2BB3E41DB7AB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6" name="Oval 25">
            <a:extLst>
              <a:ext uri="{FF2B5EF4-FFF2-40B4-BE49-F238E27FC236}">
                <a16:creationId xmlns:a16="http://schemas.microsoft.com/office/drawing/2014/main" id="{ED1D4CB0-45E8-634D-A516-E0095ECC413A}"/>
              </a:ext>
            </a:extLst>
          </p:cNvPr>
          <p:cNvSpPr/>
          <p:nvPr/>
        </p:nvSpPr>
        <p:spPr>
          <a:xfrm>
            <a:off x="205145" y="4853632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EB1A144C-D0BE-B040-ADFC-1CF3BF7459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4743" y="1170552"/>
            <a:ext cx="5175645" cy="5175645"/>
          </a:xfrm>
          <a:prstGeom prst="rect">
            <a:avLst/>
          </a:prstGeom>
        </p:spPr>
      </p:pic>
      <p:pic>
        <p:nvPicPr>
          <p:cNvPr id="70" name="Picture 69" descr="oyster-life-cycle.jpe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02039" y="1449872"/>
            <a:ext cx="419100" cy="317500"/>
          </a:xfrm>
          <a:prstGeom prst="rect">
            <a:avLst/>
          </a:prstGeom>
        </p:spPr>
      </p:pic>
      <p:pic>
        <p:nvPicPr>
          <p:cNvPr id="71" name="Picture 70" descr="oyster-life-cycle.jpeg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0215" y="1477244"/>
            <a:ext cx="457200" cy="381000"/>
          </a:xfrm>
          <a:prstGeom prst="rect">
            <a:avLst/>
          </a:prstGeom>
        </p:spPr>
      </p:pic>
      <p:sp>
        <p:nvSpPr>
          <p:cNvPr id="30" name="TextBox 29"/>
          <p:cNvSpPr txBox="1"/>
          <p:nvPr/>
        </p:nvSpPr>
        <p:spPr>
          <a:xfrm>
            <a:off x="6257415" y="1909058"/>
            <a:ext cx="1051053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bg1"/>
                </a:solidFill>
              </a:rPr>
              <a:t>p=0.067</a:t>
            </a:r>
          </a:p>
        </p:txBody>
      </p:sp>
      <p:grpSp>
        <p:nvGrpSpPr>
          <p:cNvPr id="31" name="Group 30"/>
          <p:cNvGrpSpPr/>
          <p:nvPr/>
        </p:nvGrpSpPr>
        <p:grpSpPr>
          <a:xfrm>
            <a:off x="4651925" y="2205049"/>
            <a:ext cx="1610159" cy="746089"/>
            <a:chOff x="2633876" y="2029148"/>
            <a:chExt cx="1814712" cy="807964"/>
          </a:xfrm>
        </p:grpSpPr>
        <p:cxnSp>
          <p:nvCxnSpPr>
            <p:cNvPr id="32" name="Straight Arrow Connector 31"/>
            <p:cNvCxnSpPr>
              <a:cxnSpLocks/>
            </p:cNvCxnSpPr>
            <p:nvPr/>
          </p:nvCxnSpPr>
          <p:spPr>
            <a:xfrm flipH="1">
              <a:off x="4227025" y="2029148"/>
              <a:ext cx="221563" cy="570245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Arrow Connector 32"/>
            <p:cNvCxnSpPr>
              <a:cxnSpLocks/>
            </p:cNvCxnSpPr>
            <p:nvPr/>
          </p:nvCxnSpPr>
          <p:spPr>
            <a:xfrm flipH="1">
              <a:off x="2633876" y="2029148"/>
              <a:ext cx="1814712" cy="807964"/>
            </a:xfrm>
            <a:prstGeom prst="straightConnector1">
              <a:avLst/>
            </a:prstGeom>
            <a:ln>
              <a:solidFill>
                <a:srgbClr val="000000"/>
              </a:solidFill>
              <a:tailEnd type="arrow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3809206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>
            <a:extLst>
              <a:ext uri="{FF2B5EF4-FFF2-40B4-BE49-F238E27FC236}">
                <a16:creationId xmlns:a16="http://schemas.microsoft.com/office/drawing/2014/main" id="{587772C5-A338-8840-977B-FF9BDDC8D9C8}"/>
              </a:ext>
            </a:extLst>
          </p:cNvPr>
          <p:cNvSpPr txBox="1"/>
          <p:nvPr/>
        </p:nvSpPr>
        <p:spPr>
          <a:xfrm>
            <a:off x="1423264" y="2193433"/>
            <a:ext cx="3851687" cy="310084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RNA sequenced using </a:t>
            </a:r>
            <a:r>
              <a:rPr lang="en-US" sz="2000" b="1" dirty="0" err="1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QuantSeq</a:t>
            </a:r>
            <a:endParaRPr lang="en-US" sz="2000" b="1" dirty="0">
              <a:solidFill>
                <a:schemeClr val="bg2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  <a:p>
            <a:endParaRPr lang="en-US" sz="2000" b="1" dirty="0">
              <a:solidFill>
                <a:schemeClr val="bg2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  <a:p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Processes affected by </a:t>
            </a:r>
            <a:r>
              <a:rPr lang="en-US" sz="2000" b="1" u="sng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parental</a:t>
            </a:r>
            <a:r>
              <a:rPr lang="en-US" sz="20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 pH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Aerobic respiration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  <a:sym typeface="Wingdings" pitchFamily="2" charset="2"/>
              </a:rPr>
              <a:t> </a:t>
            </a:r>
            <a:endParaRPr lang="en-US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Cytoskeleton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Garamond" panose="02020404030301010803" pitchFamily="18" charset="0"/>
            </a:endParaRP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DNA repair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Translation </a:t>
            </a:r>
          </a:p>
          <a:p>
            <a:pPr marL="285750" indent="-285750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Protein transport </a:t>
            </a:r>
          </a:p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A064FFE-06E8-7744-B010-FC9D1A8F7CC1}"/>
              </a:ext>
            </a:extLst>
          </p:cNvPr>
          <p:cNvSpPr txBox="1"/>
          <p:nvPr/>
        </p:nvSpPr>
        <p:spPr>
          <a:xfrm>
            <a:off x="842385" y="6858000"/>
            <a:ext cx="9019362" cy="2585323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COI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Cytochrome c oxidase, aerobic respiration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mt:ND5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NADH-ubiquinone oxidoreductase, mitochondrial electron transport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USP47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Ubiquitin component, DNA repair</a:t>
            </a: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TBC1D2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protein transport, GTPase activity</a:t>
            </a: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endParaRPr lang="en-US" b="1" dirty="0">
              <a:solidFill>
                <a:schemeClr val="accent5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Tuba3a</a:t>
            </a:r>
            <a:r>
              <a:rPr lang="en-US" dirty="0">
                <a:solidFill>
                  <a:schemeClr val="accent5"/>
                </a:solidFill>
              </a:rPr>
              <a:t>: Tubulin, cytoskeleton</a:t>
            </a:r>
          </a:p>
          <a:p>
            <a:r>
              <a:rPr lang="en-US" b="1" dirty="0">
                <a:solidFill>
                  <a:schemeClr val="accent5"/>
                </a:solidFill>
              </a:rPr>
              <a:t>Rpl8</a:t>
            </a:r>
            <a:r>
              <a:rPr lang="en-US" dirty="0">
                <a:solidFill>
                  <a:schemeClr val="accent5"/>
                </a:solidFill>
              </a:rPr>
              <a:t>: ribosomal protein, cytoplasmic translation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12C5EE-120B-7141-9829-2F6D53126D5E}"/>
              </a:ext>
            </a:extLst>
          </p:cNvPr>
          <p:cNvSpPr txBox="1">
            <a:spLocks/>
          </p:cNvSpPr>
          <p:nvPr/>
        </p:nvSpPr>
        <p:spPr>
          <a:xfrm>
            <a:off x="499727" y="246509"/>
            <a:ext cx="7968231" cy="99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00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Newly released larvae</a:t>
            </a:r>
          </a:p>
          <a:p>
            <a:r>
              <a:rPr lang="en-US" sz="3600" cap="small" dirty="0">
                <a:latin typeface="Garamond"/>
                <a:cs typeface="Garamond"/>
              </a:rPr>
              <a:t>gene 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3A561-7312-BE4E-B52F-BF06F0583C37}"/>
              </a:ext>
            </a:extLst>
          </p:cNvPr>
          <p:cNvSpPr txBox="1"/>
          <p:nvPr/>
        </p:nvSpPr>
        <p:spPr>
          <a:xfrm>
            <a:off x="5352066" y="2471527"/>
            <a:ext cx="357065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PCA Biplot, normalized gene counts 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AE53A592-E529-2E4F-9097-A28747F44C9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4501"/>
          <a:stretch/>
        </p:blipFill>
        <p:spPr>
          <a:xfrm>
            <a:off x="5352066" y="2911223"/>
            <a:ext cx="3570650" cy="3188555"/>
          </a:xfrm>
          <a:prstGeom prst="rect">
            <a:avLst/>
          </a:prstGeom>
        </p:spPr>
      </p:pic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695BC8CB-4F84-8141-998B-D20766F96592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C075BC-0682-AF48-8FA8-5051D2F944EB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6" name="Oval 15">
            <a:extLst>
              <a:ext uri="{FF2B5EF4-FFF2-40B4-BE49-F238E27FC236}">
                <a16:creationId xmlns:a16="http://schemas.microsoft.com/office/drawing/2014/main" id="{F23D6AE5-8A71-F645-96A3-B9DF64FA2286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7" name="Oval 16">
            <a:extLst>
              <a:ext uri="{FF2B5EF4-FFF2-40B4-BE49-F238E27FC236}">
                <a16:creationId xmlns:a16="http://schemas.microsoft.com/office/drawing/2014/main" id="{E7B40363-9222-EA4E-97E7-35E4102ADE22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18" name="Oval 17">
            <a:extLst>
              <a:ext uri="{FF2B5EF4-FFF2-40B4-BE49-F238E27FC236}">
                <a16:creationId xmlns:a16="http://schemas.microsoft.com/office/drawing/2014/main" id="{E855F0C3-A90E-694B-912A-B4C6758DF0A5}"/>
              </a:ext>
            </a:extLst>
          </p:cNvPr>
          <p:cNvSpPr/>
          <p:nvPr/>
        </p:nvSpPr>
        <p:spPr>
          <a:xfrm>
            <a:off x="205145" y="4853632"/>
            <a:ext cx="995936" cy="721784"/>
          </a:xfrm>
          <a:prstGeom prst="ellipse">
            <a:avLst/>
          </a:prstGeom>
          <a:solidFill>
            <a:srgbClr val="8EB4E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21" name="Freeform 20">
            <a:extLst>
              <a:ext uri="{FF2B5EF4-FFF2-40B4-BE49-F238E27FC236}">
                <a16:creationId xmlns:a16="http://schemas.microsoft.com/office/drawing/2014/main" id="{633C44B6-2B42-1E4A-A159-7679671A08EA}"/>
              </a:ext>
            </a:extLst>
          </p:cNvPr>
          <p:cNvSpPr/>
          <p:nvPr/>
        </p:nvSpPr>
        <p:spPr>
          <a:xfrm>
            <a:off x="6846476" y="2953720"/>
            <a:ext cx="2053103" cy="1565568"/>
          </a:xfrm>
          <a:custGeom>
            <a:avLst/>
            <a:gdLst>
              <a:gd name="connsiteX0" fmla="*/ 0 w 2141317"/>
              <a:gd name="connsiteY0" fmla="*/ 104172 h 1643605"/>
              <a:gd name="connsiteX1" fmla="*/ 486137 w 2141317"/>
              <a:gd name="connsiteY1" fmla="*/ 1504708 h 1643605"/>
              <a:gd name="connsiteX2" fmla="*/ 1169043 w 2141317"/>
              <a:gd name="connsiteY2" fmla="*/ 1643605 h 1643605"/>
              <a:gd name="connsiteX3" fmla="*/ 2141317 w 2141317"/>
              <a:gd name="connsiteY3" fmla="*/ 1018572 h 1643605"/>
              <a:gd name="connsiteX4" fmla="*/ 2095018 w 2141317"/>
              <a:gd name="connsiteY4" fmla="*/ 752354 h 1643605"/>
              <a:gd name="connsiteX5" fmla="*/ 347241 w 2141317"/>
              <a:gd name="connsiteY5" fmla="*/ 0 h 1643605"/>
              <a:gd name="connsiteX6" fmla="*/ 0 w 2141317"/>
              <a:gd name="connsiteY6" fmla="*/ 104172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1317" h="1643605">
                <a:moveTo>
                  <a:pt x="0" y="104172"/>
                </a:moveTo>
                <a:lnTo>
                  <a:pt x="486137" y="1504708"/>
                </a:lnTo>
                <a:lnTo>
                  <a:pt x="1169043" y="1643605"/>
                </a:lnTo>
                <a:lnTo>
                  <a:pt x="2141317" y="1018572"/>
                </a:lnTo>
                <a:lnTo>
                  <a:pt x="2095018" y="752354"/>
                </a:lnTo>
                <a:lnTo>
                  <a:pt x="347241" y="0"/>
                </a:lnTo>
                <a:lnTo>
                  <a:pt x="0" y="104172"/>
                </a:lnTo>
                <a:close/>
              </a:path>
            </a:pathLst>
          </a:cu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Freeform 21">
            <a:extLst>
              <a:ext uri="{FF2B5EF4-FFF2-40B4-BE49-F238E27FC236}">
                <a16:creationId xmlns:a16="http://schemas.microsoft.com/office/drawing/2014/main" id="{1592E9DD-BCCC-1B4A-9002-6AC036E0C6BF}"/>
              </a:ext>
            </a:extLst>
          </p:cNvPr>
          <p:cNvSpPr/>
          <p:nvPr/>
        </p:nvSpPr>
        <p:spPr>
          <a:xfrm>
            <a:off x="5594026" y="3648200"/>
            <a:ext cx="1997613" cy="2116825"/>
          </a:xfrm>
          <a:custGeom>
            <a:avLst/>
            <a:gdLst>
              <a:gd name="connsiteX0" fmla="*/ 1111170 w 2083443"/>
              <a:gd name="connsiteY0" fmla="*/ 0 h 2222339"/>
              <a:gd name="connsiteX1" fmla="*/ 2083443 w 2083443"/>
              <a:gd name="connsiteY1" fmla="*/ 2060293 h 2222339"/>
              <a:gd name="connsiteX2" fmla="*/ 2083443 w 2083443"/>
              <a:gd name="connsiteY2" fmla="*/ 2199189 h 2222339"/>
              <a:gd name="connsiteX3" fmla="*/ 1331089 w 2083443"/>
              <a:gd name="connsiteY3" fmla="*/ 2222339 h 2222339"/>
              <a:gd name="connsiteX4" fmla="*/ 0 w 2083443"/>
              <a:gd name="connsiteY4" fmla="*/ 509286 h 2222339"/>
              <a:gd name="connsiteX5" fmla="*/ 69448 w 2083443"/>
              <a:gd name="connsiteY5" fmla="*/ 324091 h 2222339"/>
              <a:gd name="connsiteX6" fmla="*/ 1006997 w 2083443"/>
              <a:gd name="connsiteY6" fmla="*/ 0 h 2222339"/>
              <a:gd name="connsiteX7" fmla="*/ 1111170 w 2083443"/>
              <a:gd name="connsiteY7" fmla="*/ 0 h 222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443" h="2222339">
                <a:moveTo>
                  <a:pt x="1111170" y="0"/>
                </a:moveTo>
                <a:lnTo>
                  <a:pt x="2083443" y="2060293"/>
                </a:lnTo>
                <a:lnTo>
                  <a:pt x="2083443" y="2199189"/>
                </a:lnTo>
                <a:lnTo>
                  <a:pt x="1331089" y="2222339"/>
                </a:lnTo>
                <a:lnTo>
                  <a:pt x="0" y="509286"/>
                </a:lnTo>
                <a:lnTo>
                  <a:pt x="69448" y="324091"/>
                </a:lnTo>
                <a:lnTo>
                  <a:pt x="1006997" y="0"/>
                </a:lnTo>
                <a:lnTo>
                  <a:pt x="1111170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EEF1D8-127E-AD42-BC9C-E00652F177E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0593"/>
          <a:stretch/>
        </p:blipFill>
        <p:spPr>
          <a:xfrm>
            <a:off x="-3751286" y="880077"/>
            <a:ext cx="3517670" cy="4918057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D28AC4D-7F4D-524B-BAD5-A8A9453D6B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0246" b="20963"/>
          <a:stretch/>
        </p:blipFill>
        <p:spPr>
          <a:xfrm>
            <a:off x="6197677" y="2091777"/>
            <a:ext cx="2002422" cy="338656"/>
          </a:xfrm>
          <a:prstGeom prst="rect">
            <a:avLst/>
          </a:prstGeom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B645F2C3-6333-504A-8F52-9DD66D4A56D9}"/>
              </a:ext>
            </a:extLst>
          </p:cNvPr>
          <p:cNvSpPr txBox="1"/>
          <p:nvPr/>
        </p:nvSpPr>
        <p:spPr>
          <a:xfrm>
            <a:off x="6197677" y="1768055"/>
            <a:ext cx="2002410" cy="338554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600" dirty="0">
                <a:solidFill>
                  <a:schemeClr val="bg1">
                    <a:lumMod val="85000"/>
                    <a:lumOff val="15000"/>
                  </a:schemeClr>
                </a:solidFill>
                <a:latin typeface="Garamond" panose="02020404030301010803" pitchFamily="18" charset="0"/>
              </a:rPr>
              <a:t>Parental pH</a:t>
            </a:r>
          </a:p>
        </p:txBody>
      </p:sp>
    </p:spTree>
    <p:extLst>
      <p:ext uri="{BB962C8B-B14F-4D97-AF65-F5344CB8AC3E}">
        <p14:creationId xmlns:p14="http://schemas.microsoft.com/office/powerpoint/2010/main" val="42842888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/>
          </a:bodyPr>
          <a:lstStyle/>
          <a:p>
            <a:r>
              <a:rPr lang="en-US" cap="small" dirty="0">
                <a:latin typeface="Garamond"/>
                <a:cs typeface="Garamond"/>
              </a:rPr>
              <a:t>What does this mean?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2E2CCF-C518-5A4F-9B2D-CBB54B6AF87A}"/>
              </a:ext>
            </a:extLst>
          </p:cNvPr>
          <p:cNvSpPr txBox="1">
            <a:spLocks/>
          </p:cNvSpPr>
          <p:nvPr/>
        </p:nvSpPr>
        <p:spPr>
          <a:xfrm>
            <a:off x="1059074" y="2039026"/>
            <a:ext cx="7402019" cy="392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US" sz="3200" dirty="0">
                <a:latin typeface="Garamond"/>
                <a:cs typeface="Garamond"/>
              </a:rPr>
              <a:t>Parental pH delays reproduction … 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later larval release in wild, may alter larval recruitment</a:t>
            </a:r>
          </a:p>
          <a:p>
            <a:pPr marL="457200" lvl="1" indent="0">
              <a:buFont typeface="Arial" pitchFamily="34" charset="0"/>
              <a:buNone/>
            </a:pPr>
            <a:endParaRPr lang="en-US" sz="3200" dirty="0">
              <a:latin typeface="Garamond"/>
              <a:cs typeface="Garamond"/>
            </a:endParaRPr>
          </a:p>
          <a:p>
            <a:pPr marL="457200" lvl="1" indent="0">
              <a:buFont typeface="Arial" pitchFamily="34" charset="0"/>
              <a:buNone/>
            </a:pPr>
            <a:r>
              <a:rPr lang="en-US" sz="3200" dirty="0">
                <a:latin typeface="Garamond"/>
                <a:cs typeface="Garamond"/>
              </a:rPr>
              <a:t>Parental pH exposure alters larval physiology … </a:t>
            </a:r>
            <a:r>
              <a:rPr lang="en-US" sz="3200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Future generations more capable of surviving in low pH world? </a:t>
            </a:r>
          </a:p>
        </p:txBody>
      </p:sp>
    </p:spTree>
    <p:extLst>
      <p:ext uri="{BB962C8B-B14F-4D97-AF65-F5344CB8AC3E}">
        <p14:creationId xmlns:p14="http://schemas.microsoft.com/office/powerpoint/2010/main" val="30723297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51470" y="2004187"/>
            <a:ext cx="7661350" cy="37338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Explore offspring low pH response </a:t>
            </a:r>
            <a:r>
              <a:rPr lang="is-IS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… </a:t>
            </a:r>
          </a:p>
          <a:p>
            <a:r>
              <a:rPr lang="en-US" dirty="0">
                <a:latin typeface="Garamond"/>
                <a:cs typeface="Garamond"/>
              </a:rPr>
              <a:t>Different response to acute low pH shock if parent was exposed?  (qPCR)</a:t>
            </a:r>
          </a:p>
          <a:p>
            <a:pPr marL="0" indent="0"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Why does expression differ?… </a:t>
            </a:r>
          </a:p>
          <a:p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/>
                <a:cs typeface="Garamond"/>
              </a:rPr>
              <a:t>Epigenomes </a:t>
            </a:r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/>
          <a:lstStyle/>
          <a:p>
            <a:r>
              <a:rPr lang="is-IS" cap="small" dirty="0">
                <a:latin typeface="Garamond"/>
                <a:cs typeface="Garamond"/>
              </a:rPr>
              <a:t>Next steps</a:t>
            </a:r>
            <a:endParaRPr lang="en-US" cap="small" dirty="0"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3598364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90731"/>
          </a:xfrm>
        </p:spPr>
        <p:txBody>
          <a:bodyPr>
            <a:normAutofit/>
          </a:bodyPr>
          <a:lstStyle/>
          <a:p>
            <a:r>
              <a:rPr lang="is-IS" cap="small" dirty="0">
                <a:latin typeface="Garamond"/>
                <a:cs typeface="Garamond"/>
              </a:rPr>
              <a:t>thank you</a:t>
            </a:r>
            <a:endParaRPr lang="en-US" cap="small" dirty="0">
              <a:latin typeface="Garamond"/>
              <a:cs typeface="Garamond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59832" y="1168098"/>
            <a:ext cx="8126968" cy="452596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Puget Sound Restoration Fund</a:t>
            </a:r>
            <a:r>
              <a:rPr lang="en-US" dirty="0">
                <a:latin typeface="Garamond"/>
                <a:cs typeface="Garamond"/>
              </a:rPr>
              <a:t>: Ryan, Stuart, Alice, Erin, Jade, Morgan, Brian, Betsy </a:t>
            </a:r>
            <a:r>
              <a:rPr lang="is-IS" dirty="0">
                <a:latin typeface="Garamond"/>
                <a:cs typeface="Garamond"/>
              </a:rPr>
              <a:t>… </a:t>
            </a:r>
            <a:endParaRPr lang="en-US" dirty="0">
              <a:latin typeface="Garamond"/>
              <a:cs typeface="Garamond"/>
            </a:endParaRP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On-the-ground</a:t>
            </a:r>
            <a:r>
              <a:rPr lang="en-US" dirty="0">
                <a:latin typeface="Garamond"/>
                <a:cs typeface="Garamond"/>
              </a:rPr>
              <a:t>: </a:t>
            </a:r>
            <a:r>
              <a:rPr lang="en-US" dirty="0" err="1">
                <a:latin typeface="Garamond"/>
                <a:cs typeface="Garamond"/>
              </a:rPr>
              <a:t>Yaamini</a:t>
            </a:r>
            <a:r>
              <a:rPr lang="en-US" dirty="0">
                <a:latin typeface="Garamond"/>
                <a:cs typeface="Garamond"/>
              </a:rPr>
              <a:t>, Grace, Olivia, Megan, Rhonda, Kaitlyn, Lindsay, Duncan, Sam, Hollie, Steven, Steven’s kids, Brent, Mom &amp; Ian </a:t>
            </a:r>
          </a:p>
          <a:p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Committee</a:t>
            </a:r>
            <a:r>
              <a:rPr lang="en-US" dirty="0">
                <a:latin typeface="Garamond"/>
                <a:cs typeface="Garamond"/>
              </a:rPr>
              <a:t>: Steven, Rick, Jackie 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  <a:p>
            <a:endParaRPr lang="en-US" dirty="0">
              <a:latin typeface="Garamond"/>
              <a:cs typeface="Garamond"/>
            </a:endParaRPr>
          </a:p>
        </p:txBody>
      </p:sp>
      <p:pic>
        <p:nvPicPr>
          <p:cNvPr id="9" name="Picture 8" descr="Roberts-lab-logo.png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10" name="Picture 9" descr="NSF_logo.jpg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11" name="Picture 10" descr="safs_logo3001.png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795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826" y="2991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The Olympia oyster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028D767-21ED-E646-9870-9747A3C8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0" y="767396"/>
            <a:ext cx="7873178" cy="5650719"/>
          </a:xfrm>
          <a:prstGeom prst="rect">
            <a:avLst/>
          </a:prstGeom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D6C6073-D45C-724E-B5D5-340ACE9F4BCC}"/>
              </a:ext>
            </a:extLst>
          </p:cNvPr>
          <p:cNvSpPr txBox="1"/>
          <p:nvPr/>
        </p:nvSpPr>
        <p:spPr>
          <a:xfrm>
            <a:off x="5578734" y="6443091"/>
            <a:ext cx="3159647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i="1" dirty="0">
                <a:latin typeface="Century Gothic"/>
                <a:cs typeface="Century Gothic"/>
              </a:rPr>
              <a:t>White, </a:t>
            </a:r>
            <a:r>
              <a:rPr lang="en-US" sz="1600" i="1" dirty="0" err="1">
                <a:latin typeface="Century Gothic"/>
                <a:cs typeface="Century Gothic"/>
              </a:rPr>
              <a:t>Ruesink</a:t>
            </a:r>
            <a:r>
              <a:rPr lang="en-US" sz="1600" i="1" dirty="0">
                <a:latin typeface="Century Gothic"/>
                <a:cs typeface="Century Gothic"/>
              </a:rPr>
              <a:t> &amp; Trimble, 2009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93AE78-FB3E-604D-87CB-88B919C6C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630747" y="990686"/>
            <a:ext cx="4786311" cy="1315469"/>
          </a:xfrm>
        </p:spPr>
        <p:txBody>
          <a:bodyPr>
            <a:normAutofit fontScale="92500" lnSpcReduction="20000"/>
          </a:bodyPr>
          <a:lstStyle/>
          <a:p>
            <a:pPr marL="0" indent="0" algn="r">
              <a:buNone/>
            </a:pPr>
            <a:r>
              <a:rPr lang="en-US" dirty="0">
                <a:solidFill>
                  <a:schemeClr val="bg1">
                    <a:lumMod val="95000"/>
                    <a:lumOff val="5000"/>
                  </a:schemeClr>
                </a:solidFill>
                <a:latin typeface="Garamond"/>
                <a:cs typeface="Garamond"/>
              </a:rPr>
              <a:t>Pacific Coast’s only native oyster, populations crashed early 1900’s</a:t>
            </a:r>
          </a:p>
          <a:p>
            <a:pPr lvl="1" algn="r"/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Garamond"/>
              <a:cs typeface="Garamond"/>
            </a:endParaRPr>
          </a:p>
          <a:p>
            <a:pPr algn="r"/>
            <a:endParaRPr lang="en-US" dirty="0">
              <a:solidFill>
                <a:schemeClr val="bg1">
                  <a:lumMod val="95000"/>
                  <a:lumOff val="5000"/>
                </a:schemeClr>
              </a:solidFill>
              <a:latin typeface="Garamond"/>
              <a:cs typeface="Garamond"/>
            </a:endParaRPr>
          </a:p>
        </p:txBody>
      </p:sp>
    </p:spTree>
    <p:extLst>
      <p:ext uri="{BB962C8B-B14F-4D97-AF65-F5344CB8AC3E}">
        <p14:creationId xmlns:p14="http://schemas.microsoft.com/office/powerpoint/2010/main" val="276524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Summary: 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Adults exposed to low pH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6899" y="1678392"/>
            <a:ext cx="8390202" cy="4721541"/>
          </a:xfrm>
        </p:spPr>
        <p:txBody>
          <a:bodyPr>
            <a:normAutofit lnSpcReduction="10000"/>
          </a:bodyPr>
          <a:lstStyle/>
          <a:p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Adults 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Delayed spermatogenesis &amp; reproduction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No effect on fecundity (or sex ratio)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Altered expression: aerobic metabolism, </a:t>
            </a:r>
            <a:r>
              <a:rPr lang="en-US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Aerobic respiration, defense, digestion, protein stabilization &amp; transport, intracellular signaling, biosynthesis </a:t>
            </a:r>
          </a:p>
          <a:p>
            <a:r>
              <a:rPr lang="en-US" u="sng" dirty="0">
                <a:solidFill>
                  <a:srgbClr val="8EB4E3"/>
                </a:solidFill>
                <a:latin typeface="Garamond"/>
                <a:cs typeface="Garamond"/>
              </a:rPr>
              <a:t>Offspring</a:t>
            </a: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 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Larval survival trended lower (not significant)</a:t>
            </a:r>
          </a:p>
          <a:p>
            <a:pPr lvl="1"/>
            <a:r>
              <a:rPr lang="en-US" dirty="0">
                <a:latin typeface="Garamond"/>
                <a:cs typeface="Garamond"/>
              </a:rPr>
              <a:t>Altered expression: aerobic metabolism, cytoskeleton, DNA repair, translation, protein transport </a:t>
            </a:r>
          </a:p>
        </p:txBody>
      </p:sp>
    </p:spTree>
    <p:extLst>
      <p:ext uri="{BB962C8B-B14F-4D97-AF65-F5344CB8AC3E}">
        <p14:creationId xmlns:p14="http://schemas.microsoft.com/office/powerpoint/2010/main" val="1704044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le 1"/>
          <p:cNvSpPr>
            <a:spLocks noGrp="1"/>
          </p:cNvSpPr>
          <p:nvPr>
            <p:ph type="title"/>
          </p:nvPr>
        </p:nvSpPr>
        <p:spPr>
          <a:xfrm>
            <a:off x="5958589" y="1103227"/>
            <a:ext cx="2984731" cy="2472567"/>
          </a:xfrm>
        </p:spPr>
        <p:txBody>
          <a:bodyPr>
            <a:no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Olympia oyster gonad stage and sex </a:t>
            </a:r>
          </a:p>
        </p:txBody>
      </p:sp>
      <p:sp>
        <p:nvSpPr>
          <p:cNvPr id="33" name="Title 1">
            <a:extLst>
              <a:ext uri="{FF2B5EF4-FFF2-40B4-BE49-F238E27FC236}">
                <a16:creationId xmlns:a16="http://schemas.microsoft.com/office/drawing/2014/main" id="{548D8C6D-4A31-C34D-9E95-1899F8EE73BF}"/>
              </a:ext>
            </a:extLst>
          </p:cNvPr>
          <p:cNvSpPr txBox="1">
            <a:spLocks/>
          </p:cNvSpPr>
          <p:nvPr/>
        </p:nvSpPr>
        <p:spPr>
          <a:xfrm>
            <a:off x="1895291" y="2"/>
            <a:ext cx="1389252" cy="352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cap="small" dirty="0">
                <a:latin typeface="Garamond"/>
                <a:cs typeface="Garamond"/>
              </a:rPr>
              <a:t>FEMALE</a:t>
            </a:r>
          </a:p>
        </p:txBody>
      </p:sp>
      <p:sp>
        <p:nvSpPr>
          <p:cNvPr id="34" name="Title 1">
            <a:extLst>
              <a:ext uri="{FF2B5EF4-FFF2-40B4-BE49-F238E27FC236}">
                <a16:creationId xmlns:a16="http://schemas.microsoft.com/office/drawing/2014/main" id="{D599D8FD-8F33-EC4B-ADFA-1F698F14851E}"/>
              </a:ext>
            </a:extLst>
          </p:cNvPr>
          <p:cNvSpPr txBox="1">
            <a:spLocks/>
          </p:cNvSpPr>
          <p:nvPr/>
        </p:nvSpPr>
        <p:spPr>
          <a:xfrm>
            <a:off x="3128599" y="1"/>
            <a:ext cx="1389252" cy="352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cap="small" dirty="0">
                <a:latin typeface="Garamond"/>
                <a:cs typeface="Garamond"/>
              </a:rPr>
              <a:t>MALE</a:t>
            </a:r>
          </a:p>
        </p:txBody>
      </p:sp>
      <p:sp>
        <p:nvSpPr>
          <p:cNvPr id="36" name="Title 1">
            <a:extLst>
              <a:ext uri="{FF2B5EF4-FFF2-40B4-BE49-F238E27FC236}">
                <a16:creationId xmlns:a16="http://schemas.microsoft.com/office/drawing/2014/main" id="{43198C9F-EF01-1441-9E86-D03DA369C764}"/>
              </a:ext>
            </a:extLst>
          </p:cNvPr>
          <p:cNvSpPr txBox="1">
            <a:spLocks/>
          </p:cNvSpPr>
          <p:nvPr/>
        </p:nvSpPr>
        <p:spPr>
          <a:xfrm>
            <a:off x="4361907" y="0"/>
            <a:ext cx="1389252" cy="352929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1600" b="1" cap="small" dirty="0">
                <a:latin typeface="Garamond"/>
                <a:cs typeface="Garamond"/>
              </a:rPr>
              <a:t>HERMAPH.</a:t>
            </a:r>
          </a:p>
        </p:txBody>
      </p:sp>
      <p:sp>
        <p:nvSpPr>
          <p:cNvPr id="37" name="Title 1">
            <a:extLst>
              <a:ext uri="{FF2B5EF4-FFF2-40B4-BE49-F238E27FC236}">
                <a16:creationId xmlns:a16="http://schemas.microsoft.com/office/drawing/2014/main" id="{B4C48816-96E1-D845-BEED-0165F9568A8C}"/>
              </a:ext>
            </a:extLst>
          </p:cNvPr>
          <p:cNvSpPr txBox="1">
            <a:spLocks/>
          </p:cNvSpPr>
          <p:nvPr/>
        </p:nvSpPr>
        <p:spPr>
          <a:xfrm>
            <a:off x="115647" y="539202"/>
            <a:ext cx="1864701" cy="9197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4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SPAWNED/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RESORBING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1929E6F-7BE4-1E47-9FF7-03B8A4E5B6A4}"/>
              </a:ext>
            </a:extLst>
          </p:cNvPr>
          <p:cNvSpPr txBox="1">
            <a:spLocks/>
          </p:cNvSpPr>
          <p:nvPr/>
        </p:nvSpPr>
        <p:spPr>
          <a:xfrm>
            <a:off x="94757" y="1828733"/>
            <a:ext cx="1864701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3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RIPE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DCD21A80-228E-8D46-AD40-8FCC9B6F04CD}"/>
              </a:ext>
            </a:extLst>
          </p:cNvPr>
          <p:cNvSpPr txBox="1">
            <a:spLocks/>
          </p:cNvSpPr>
          <p:nvPr/>
        </p:nvSpPr>
        <p:spPr>
          <a:xfrm>
            <a:off x="73867" y="3102222"/>
            <a:ext cx="1864701" cy="76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2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ADVANCED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2FFE2C4-F076-CB49-B0FB-A0C3B74F8A09}"/>
              </a:ext>
            </a:extLst>
          </p:cNvPr>
          <p:cNvSpPr txBox="1">
            <a:spLocks/>
          </p:cNvSpPr>
          <p:nvPr/>
        </p:nvSpPr>
        <p:spPr>
          <a:xfrm>
            <a:off x="52977" y="4359669"/>
            <a:ext cx="1864701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1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EARLY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6CF7AAC-14B1-314D-B919-0A2E7472FC66}"/>
              </a:ext>
            </a:extLst>
          </p:cNvPr>
          <p:cNvSpPr txBox="1">
            <a:spLocks/>
          </p:cNvSpPr>
          <p:nvPr/>
        </p:nvSpPr>
        <p:spPr>
          <a:xfrm>
            <a:off x="32087" y="5740336"/>
            <a:ext cx="1864701" cy="67516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en-US" sz="1600" b="1" u="sng" cap="small" dirty="0">
                <a:latin typeface="Garamond"/>
                <a:cs typeface="Garamond"/>
              </a:rPr>
              <a:t>STAGE 0</a:t>
            </a:r>
          </a:p>
          <a:p>
            <a:pPr algn="r"/>
            <a:r>
              <a:rPr lang="en-US" sz="1600" b="1" cap="small" dirty="0">
                <a:latin typeface="Garamond"/>
                <a:cs typeface="Garamond"/>
              </a:rPr>
              <a:t>NO ACTIVITY</a:t>
            </a:r>
          </a:p>
        </p:txBody>
      </p:sp>
      <p:pic>
        <p:nvPicPr>
          <p:cNvPr id="49" name="Picture 48">
            <a:extLst>
              <a:ext uri="{FF2B5EF4-FFF2-40B4-BE49-F238E27FC236}">
                <a16:creationId xmlns:a16="http://schemas.microsoft.com/office/drawing/2014/main" id="{48FB0F9E-8F8E-D44E-80E3-DE8C265BEE6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4227" t="16846" r="4851" b="57764"/>
          <a:stretch/>
        </p:blipFill>
        <p:spPr>
          <a:xfrm>
            <a:off x="6091567" y="4518489"/>
            <a:ext cx="2718776" cy="1273943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9D3F31-1873-A74E-BAAD-08A6F5FCA71F}"/>
              </a:ext>
            </a:extLst>
          </p:cNvPr>
          <p:cNvSpPr/>
          <p:nvPr/>
        </p:nvSpPr>
        <p:spPr>
          <a:xfrm>
            <a:off x="1982123" y="1624839"/>
            <a:ext cx="3615035" cy="1211229"/>
          </a:xfrm>
          <a:prstGeom prst="rect">
            <a:avLst/>
          </a:prstGeom>
          <a:solidFill>
            <a:srgbClr val="C34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5E9CB-6769-5742-A632-9E707B181A2D}"/>
              </a:ext>
            </a:extLst>
          </p:cNvPr>
          <p:cNvSpPr/>
          <p:nvPr/>
        </p:nvSpPr>
        <p:spPr>
          <a:xfrm>
            <a:off x="1982123" y="2878254"/>
            <a:ext cx="3615035" cy="1211229"/>
          </a:xfrm>
          <a:prstGeom prst="rect">
            <a:avLst/>
          </a:prstGeom>
          <a:solidFill>
            <a:srgbClr val="DB8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F067E0-E059-7948-91BA-3CDA8907CFD9}"/>
              </a:ext>
            </a:extLst>
          </p:cNvPr>
          <p:cNvSpPr/>
          <p:nvPr/>
        </p:nvSpPr>
        <p:spPr>
          <a:xfrm>
            <a:off x="1982123" y="4133835"/>
            <a:ext cx="3615035" cy="1211229"/>
          </a:xfrm>
          <a:prstGeom prst="rect">
            <a:avLst/>
          </a:prstGeom>
          <a:solidFill>
            <a:srgbClr val="E1A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2EE4A-29C9-594B-9ED6-9C781A4AC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99" t="6695" r="15762" b="4610"/>
          <a:stretch/>
        </p:blipFill>
        <p:spPr>
          <a:xfrm rot="5400000">
            <a:off x="2100246" y="1678498"/>
            <a:ext cx="1122426" cy="111293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E2C926-A247-7446-893A-F5B67EE51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1" t="7409" r="15210" b="645"/>
          <a:stretch/>
        </p:blipFill>
        <p:spPr>
          <a:xfrm rot="5400000">
            <a:off x="2076425" y="2927580"/>
            <a:ext cx="1128548" cy="111293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5727E3B5-991D-D341-9CD4-63294C53165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49" t="9090" r="15349" b="2675"/>
          <a:stretch/>
        </p:blipFill>
        <p:spPr>
          <a:xfrm rot="5400000">
            <a:off x="3230689" y="1680726"/>
            <a:ext cx="1117967" cy="111294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EBFE4530-76FB-1144-8EE2-9102D1AB8A8E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71" t="8193" r="12839"/>
          <a:stretch/>
        </p:blipFill>
        <p:spPr>
          <a:xfrm rot="5400000">
            <a:off x="3222295" y="2909525"/>
            <a:ext cx="1134753" cy="115123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78DF6782-8475-1345-8336-50DD6DEA26E0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46" t="6260" r="12455"/>
          <a:stretch/>
        </p:blipFill>
        <p:spPr>
          <a:xfrm rot="5400000">
            <a:off x="3239230" y="4175776"/>
            <a:ext cx="1128549" cy="1130428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7FB796-6B2F-6042-A5F6-92317C3B398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604" t="9247" r="13995" b="1128"/>
          <a:stretch/>
        </p:blipFill>
        <p:spPr>
          <a:xfrm rot="5400000">
            <a:off x="2074917" y="4169009"/>
            <a:ext cx="1134754" cy="1137757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82FA6FD3-3D7C-5641-8FD5-FA980A740DBC}"/>
              </a:ext>
            </a:extLst>
          </p:cNvPr>
          <p:cNvPicPr>
            <a:picLocks noChangeAspect="1"/>
          </p:cNvPicPr>
          <p:nvPr/>
        </p:nvPicPr>
        <p:blipFill rotWithShape="1">
          <a:blip r:embed="rId10"/>
          <a:srcRect l="12815" t="6272" r="16271"/>
          <a:stretch/>
        </p:blipFill>
        <p:spPr>
          <a:xfrm rot="5400000">
            <a:off x="4377127" y="2910364"/>
            <a:ext cx="1142831" cy="112821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F61CC3CD-8FC8-7040-9D9E-F8BF37A9EC8C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l="13921" t="7310" r="18090" b="1991"/>
          <a:stretch/>
        </p:blipFill>
        <p:spPr>
          <a:xfrm rot="5400000">
            <a:off x="4359399" y="1661476"/>
            <a:ext cx="1119708" cy="111567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FB1FC4E1-CE13-A241-82FD-922EDEC40241}"/>
              </a:ext>
            </a:extLst>
          </p:cNvPr>
          <p:cNvPicPr>
            <a:picLocks noChangeAspect="1"/>
          </p:cNvPicPr>
          <p:nvPr/>
        </p:nvPicPr>
        <p:blipFill rotWithShape="1">
          <a:blip r:embed="rId12"/>
          <a:srcRect l="20188" t="16628" r="20171" b="2899"/>
          <a:stretch/>
        </p:blipFill>
        <p:spPr>
          <a:xfrm rot="5400000">
            <a:off x="4396489" y="4163650"/>
            <a:ext cx="1134754" cy="114360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F9B2B05-B18A-2E4F-B6B2-E8E6BE7EE05A}"/>
              </a:ext>
            </a:extLst>
          </p:cNvPr>
          <p:cNvSpPr/>
          <p:nvPr/>
        </p:nvSpPr>
        <p:spPr>
          <a:xfrm>
            <a:off x="1980348" y="369258"/>
            <a:ext cx="3615035" cy="1211229"/>
          </a:xfrm>
          <a:prstGeom prst="rect">
            <a:avLst/>
          </a:prstGeom>
          <a:solidFill>
            <a:srgbClr val="D16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pic>
        <p:nvPicPr>
          <p:cNvPr id="40" name="Picture 39">
            <a:extLst>
              <a:ext uri="{FF2B5EF4-FFF2-40B4-BE49-F238E27FC236}">
                <a16:creationId xmlns:a16="http://schemas.microsoft.com/office/drawing/2014/main" id="{4BB2F32A-622D-8045-A9AD-80B1E3ECB1F3}"/>
              </a:ext>
            </a:extLst>
          </p:cNvPr>
          <p:cNvPicPr>
            <a:picLocks noChangeAspect="1"/>
          </p:cNvPicPr>
          <p:nvPr/>
        </p:nvPicPr>
        <p:blipFill rotWithShape="1">
          <a:blip r:embed="rId13"/>
          <a:srcRect l="17388" t="7580" r="12186"/>
          <a:stretch/>
        </p:blipFill>
        <p:spPr>
          <a:xfrm rot="5400000">
            <a:off x="3218267" y="420911"/>
            <a:ext cx="1143216" cy="112056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83C1DFD2-66A0-164C-8FF3-9B3EDE7941A1}"/>
              </a:ext>
            </a:extLst>
          </p:cNvPr>
          <p:cNvPicPr>
            <a:picLocks noChangeAspect="1"/>
          </p:cNvPicPr>
          <p:nvPr/>
        </p:nvPicPr>
        <p:blipFill rotWithShape="1">
          <a:blip r:embed="rId14"/>
          <a:srcRect l="19567" t="9508" r="14290" b="830"/>
          <a:stretch/>
        </p:blipFill>
        <p:spPr>
          <a:xfrm rot="5400000">
            <a:off x="4372140" y="414765"/>
            <a:ext cx="1124635" cy="113869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43" name="Oval 42">
            <a:extLst>
              <a:ext uri="{FF2B5EF4-FFF2-40B4-BE49-F238E27FC236}">
                <a16:creationId xmlns:a16="http://schemas.microsoft.com/office/drawing/2014/main" id="{7015C404-F1C7-4043-9CF4-5EB5907A82AE}"/>
              </a:ext>
            </a:extLst>
          </p:cNvPr>
          <p:cNvSpPr/>
          <p:nvPr/>
        </p:nvSpPr>
        <p:spPr>
          <a:xfrm>
            <a:off x="2091878" y="423190"/>
            <a:ext cx="1122426" cy="1122426"/>
          </a:xfrm>
          <a:prstGeom prst="ellipse">
            <a:avLst/>
          </a:prstGeom>
          <a:noFill/>
          <a:ln w="19050">
            <a:solidFill>
              <a:schemeClr val="tx1">
                <a:lumMod val="9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>
                <a:latin typeface="Arial" panose="020B0604020202020204" pitchFamily="34" charset="0"/>
                <a:cs typeface="Arial" panose="020B0604020202020204" pitchFamily="34" charset="0"/>
              </a:rPr>
              <a:t>None present</a:t>
            </a:r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5376DF-145C-AD4D-9CA8-A8113962D233}"/>
              </a:ext>
            </a:extLst>
          </p:cNvPr>
          <p:cNvSpPr/>
          <p:nvPr/>
        </p:nvSpPr>
        <p:spPr>
          <a:xfrm>
            <a:off x="1982123" y="5389077"/>
            <a:ext cx="3615035" cy="1211229"/>
          </a:xfrm>
          <a:prstGeom prst="rect">
            <a:avLst/>
          </a:prstGeom>
          <a:solidFill>
            <a:srgbClr val="E3E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1692F78-3199-614C-A045-9F25488D12DD}"/>
              </a:ext>
            </a:extLst>
          </p:cNvPr>
          <p:cNvPicPr>
            <a:picLocks noChangeAspect="1"/>
          </p:cNvPicPr>
          <p:nvPr/>
        </p:nvPicPr>
        <p:blipFill rotWithShape="1">
          <a:blip r:embed="rId15"/>
          <a:srcRect l="29072" r="3512" b="10910"/>
          <a:stretch/>
        </p:blipFill>
        <p:spPr>
          <a:xfrm rot="5400000">
            <a:off x="3230867" y="5416731"/>
            <a:ext cx="1145273" cy="1130428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</p:spTree>
    <p:extLst>
      <p:ext uri="{BB962C8B-B14F-4D97-AF65-F5344CB8AC3E}">
        <p14:creationId xmlns:p14="http://schemas.microsoft.com/office/powerpoint/2010/main" val="8414329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5CA3BA-7135-D24E-A821-2544F51D8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-5929784" y="287548"/>
            <a:ext cx="3855871" cy="6693031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4B9D3F31-1873-A74E-BAAD-08A6F5FCA71F}"/>
              </a:ext>
            </a:extLst>
          </p:cNvPr>
          <p:cNvSpPr/>
          <p:nvPr/>
        </p:nvSpPr>
        <p:spPr>
          <a:xfrm>
            <a:off x="6061909" y="1605156"/>
            <a:ext cx="1389252" cy="1211229"/>
          </a:xfrm>
          <a:prstGeom prst="rect">
            <a:avLst/>
          </a:prstGeom>
          <a:solidFill>
            <a:srgbClr val="C34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5E9CB-6769-5742-A632-9E707B181A2D}"/>
              </a:ext>
            </a:extLst>
          </p:cNvPr>
          <p:cNvSpPr/>
          <p:nvPr/>
        </p:nvSpPr>
        <p:spPr>
          <a:xfrm>
            <a:off x="6061909" y="2858571"/>
            <a:ext cx="1389252" cy="1211229"/>
          </a:xfrm>
          <a:prstGeom prst="rect">
            <a:avLst/>
          </a:prstGeom>
          <a:solidFill>
            <a:srgbClr val="DB8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F067E0-E059-7948-91BA-3CDA8907CFD9}"/>
              </a:ext>
            </a:extLst>
          </p:cNvPr>
          <p:cNvSpPr/>
          <p:nvPr/>
        </p:nvSpPr>
        <p:spPr>
          <a:xfrm>
            <a:off x="6061909" y="4114152"/>
            <a:ext cx="1389252" cy="1211229"/>
          </a:xfrm>
          <a:prstGeom prst="rect">
            <a:avLst/>
          </a:prstGeom>
          <a:solidFill>
            <a:srgbClr val="E1A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EF2EE4A-29C9-594B-9ED6-9C781A4AC36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4599" t="6695" r="15762" b="4610"/>
          <a:stretch/>
        </p:blipFill>
        <p:spPr>
          <a:xfrm rot="5400000">
            <a:off x="6203181" y="1658815"/>
            <a:ext cx="1122426" cy="111293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3DE2C926-A247-7446-893A-F5B67EE51ED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5151" t="7409" r="15210" b="645"/>
          <a:stretch/>
        </p:blipFill>
        <p:spPr>
          <a:xfrm rot="5400000">
            <a:off x="6179360" y="2907897"/>
            <a:ext cx="1128548" cy="111293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D27FB796-6B2F-6042-A5F6-92317C3B398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9604" t="9247" r="13995" b="1128"/>
          <a:stretch/>
        </p:blipFill>
        <p:spPr>
          <a:xfrm rot="5400000">
            <a:off x="6177852" y="4149326"/>
            <a:ext cx="1134754" cy="1137757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39" name="Rectangle 38">
            <a:extLst>
              <a:ext uri="{FF2B5EF4-FFF2-40B4-BE49-F238E27FC236}">
                <a16:creationId xmlns:a16="http://schemas.microsoft.com/office/drawing/2014/main" id="{5F9B2B05-B18A-2E4F-B6B2-E8E6BE7EE05A}"/>
              </a:ext>
            </a:extLst>
          </p:cNvPr>
          <p:cNvSpPr/>
          <p:nvPr/>
        </p:nvSpPr>
        <p:spPr>
          <a:xfrm>
            <a:off x="6060134" y="349575"/>
            <a:ext cx="1389252" cy="1211229"/>
          </a:xfrm>
          <a:prstGeom prst="rect">
            <a:avLst/>
          </a:prstGeom>
          <a:solidFill>
            <a:srgbClr val="D16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5376DF-145C-AD4D-9CA8-A8113962D233}"/>
              </a:ext>
            </a:extLst>
          </p:cNvPr>
          <p:cNvSpPr/>
          <p:nvPr/>
        </p:nvSpPr>
        <p:spPr>
          <a:xfrm>
            <a:off x="6061909" y="5369394"/>
            <a:ext cx="1389252" cy="1211229"/>
          </a:xfrm>
          <a:prstGeom prst="rect">
            <a:avLst/>
          </a:prstGeom>
          <a:solidFill>
            <a:srgbClr val="E3E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1692F78-3199-614C-A045-9F25488D12DD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9072" r="3512" b="10910"/>
          <a:stretch/>
        </p:blipFill>
        <p:spPr>
          <a:xfrm rot="5400000">
            <a:off x="6178042" y="5421417"/>
            <a:ext cx="1152682" cy="1137741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97509-DD99-0346-BA7C-A6C2BD168208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654AE10-0678-1440-9A89-4E42FC497730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67D3A22-ACF0-4249-A35F-410647A97AE2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8029D6-FCD5-9047-B500-2CC7716DB943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25D8E62-BFDF-BC4F-9697-E5CB3F7D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392589" y="496738"/>
            <a:ext cx="4535398" cy="935963"/>
          </a:xfrm>
        </p:spPr>
        <p:txBody>
          <a:bodyPr>
            <a:noAutofit/>
          </a:bodyPr>
          <a:lstStyle/>
          <a:p>
            <a:r>
              <a:rPr lang="en-US" sz="3200" cap="small" dirty="0">
                <a:latin typeface="Garamond"/>
                <a:cs typeface="Garamond"/>
              </a:rPr>
              <a:t>No pH effect on female gonad stage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F89EF2E2-7B36-964E-914B-BB52480FC1DF}"/>
              </a:ext>
            </a:extLst>
          </p:cNvPr>
          <p:cNvGrpSpPr/>
          <p:nvPr/>
        </p:nvGrpSpPr>
        <p:grpSpPr>
          <a:xfrm>
            <a:off x="2101824" y="1702160"/>
            <a:ext cx="3222505" cy="4632856"/>
            <a:chOff x="2194422" y="1791385"/>
            <a:chExt cx="2728590" cy="3922776"/>
          </a:xfrm>
        </p:grpSpPr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9C41E6C5-7666-DD47-90B1-80BE92B1F66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2352" t="1733"/>
            <a:stretch/>
          </p:blipFill>
          <p:spPr>
            <a:xfrm>
              <a:off x="2194422" y="1791385"/>
              <a:ext cx="2728590" cy="3922776"/>
            </a:xfrm>
            <a:prstGeom prst="rect">
              <a:avLst/>
            </a:prstGeom>
          </p:spPr>
        </p:pic>
        <p:sp>
          <p:nvSpPr>
            <p:cNvPr id="57" name="TextBox 56">
              <a:extLst>
                <a:ext uri="{FF2B5EF4-FFF2-40B4-BE49-F238E27FC236}">
                  <a16:creationId xmlns:a16="http://schemas.microsoft.com/office/drawing/2014/main" id="{CDDCC486-1EB4-ED45-8101-39FE6511ABD8}"/>
                </a:ext>
              </a:extLst>
            </p:cNvPr>
            <p:cNvSpPr txBox="1"/>
            <p:nvPr/>
          </p:nvSpPr>
          <p:spPr>
            <a:xfrm>
              <a:off x="4388060" y="2488723"/>
              <a:ext cx="2480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3</a:t>
              </a:r>
            </a:p>
          </p:txBody>
        </p:sp>
        <p:sp>
          <p:nvSpPr>
            <p:cNvPr id="58" name="TextBox 57">
              <a:extLst>
                <a:ext uri="{FF2B5EF4-FFF2-40B4-BE49-F238E27FC236}">
                  <a16:creationId xmlns:a16="http://schemas.microsoft.com/office/drawing/2014/main" id="{DD24F6FA-7A0B-A74A-8813-F25E52871192}"/>
                </a:ext>
              </a:extLst>
            </p:cNvPr>
            <p:cNvSpPr txBox="1"/>
            <p:nvPr/>
          </p:nvSpPr>
          <p:spPr>
            <a:xfrm>
              <a:off x="4384703" y="3190506"/>
              <a:ext cx="2480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2</a:t>
              </a:r>
            </a:p>
          </p:txBody>
        </p:sp>
        <p:sp>
          <p:nvSpPr>
            <p:cNvPr id="59" name="TextBox 58">
              <a:extLst>
                <a:ext uri="{FF2B5EF4-FFF2-40B4-BE49-F238E27FC236}">
                  <a16:creationId xmlns:a16="http://schemas.microsoft.com/office/drawing/2014/main" id="{4B18D244-01EE-AC44-B06F-17AFA483F46C}"/>
                </a:ext>
              </a:extLst>
            </p:cNvPr>
            <p:cNvSpPr txBox="1"/>
            <p:nvPr/>
          </p:nvSpPr>
          <p:spPr>
            <a:xfrm>
              <a:off x="4384703" y="3971920"/>
              <a:ext cx="2480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1</a:t>
              </a:r>
            </a:p>
          </p:txBody>
        </p:sp>
        <p:sp>
          <p:nvSpPr>
            <p:cNvPr id="61" name="TextBox 60">
              <a:extLst>
                <a:ext uri="{FF2B5EF4-FFF2-40B4-BE49-F238E27FC236}">
                  <a16:creationId xmlns:a16="http://schemas.microsoft.com/office/drawing/2014/main" id="{17A4DE33-E1EC-0D4D-8C1A-59B25410E28A}"/>
                </a:ext>
              </a:extLst>
            </p:cNvPr>
            <p:cNvSpPr txBox="1"/>
            <p:nvPr/>
          </p:nvSpPr>
          <p:spPr>
            <a:xfrm>
              <a:off x="4392992" y="4779826"/>
              <a:ext cx="2480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b="1" dirty="0">
                  <a:latin typeface="Garamond" panose="02020404030301010803" pitchFamily="18" charset="0"/>
                </a:rPr>
                <a:t>0</a:t>
              </a:r>
            </a:p>
          </p:txBody>
        </p:sp>
      </p:grpSp>
      <p:pic>
        <p:nvPicPr>
          <p:cNvPr id="62" name="Picture 61">
            <a:extLst>
              <a:ext uri="{FF2B5EF4-FFF2-40B4-BE49-F238E27FC236}">
                <a16:creationId xmlns:a16="http://schemas.microsoft.com/office/drawing/2014/main" id="{E9EF61CA-E76F-0A4A-95F7-F1B107A5435F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9567" t="9508" r="14290" b="830"/>
          <a:stretch/>
        </p:blipFill>
        <p:spPr>
          <a:xfrm rot="5400000">
            <a:off x="6199984" y="374268"/>
            <a:ext cx="1124635" cy="113869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63" name="Title 1">
            <a:extLst>
              <a:ext uri="{FF2B5EF4-FFF2-40B4-BE49-F238E27FC236}">
                <a16:creationId xmlns:a16="http://schemas.microsoft.com/office/drawing/2014/main" id="{FFD0AE32-56B1-1F45-8AE1-95979CA6F5D7}"/>
              </a:ext>
            </a:extLst>
          </p:cNvPr>
          <p:cNvSpPr txBox="1">
            <a:spLocks/>
          </p:cNvSpPr>
          <p:nvPr/>
        </p:nvSpPr>
        <p:spPr>
          <a:xfrm>
            <a:off x="7521869" y="516049"/>
            <a:ext cx="1557480" cy="101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4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Partially spawned / resorbing</a:t>
            </a:r>
          </a:p>
        </p:txBody>
      </p:sp>
      <p:sp>
        <p:nvSpPr>
          <p:cNvPr id="64" name="Title 1">
            <a:extLst>
              <a:ext uri="{FF2B5EF4-FFF2-40B4-BE49-F238E27FC236}">
                <a16:creationId xmlns:a16="http://schemas.microsoft.com/office/drawing/2014/main" id="{BEBC66DA-3A41-A048-BE4B-C56A2C280148}"/>
              </a:ext>
            </a:extLst>
          </p:cNvPr>
          <p:cNvSpPr txBox="1">
            <a:spLocks/>
          </p:cNvSpPr>
          <p:nvPr/>
        </p:nvSpPr>
        <p:spPr>
          <a:xfrm>
            <a:off x="7535704" y="1805581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3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Ripe</a:t>
            </a:r>
          </a:p>
        </p:txBody>
      </p:sp>
      <p:sp>
        <p:nvSpPr>
          <p:cNvPr id="65" name="Title 1">
            <a:extLst>
              <a:ext uri="{FF2B5EF4-FFF2-40B4-BE49-F238E27FC236}">
                <a16:creationId xmlns:a16="http://schemas.microsoft.com/office/drawing/2014/main" id="{6BDBE9AE-521D-2640-AEB5-40AB509B2490}"/>
              </a:ext>
            </a:extLst>
          </p:cNvPr>
          <p:cNvSpPr txBox="1">
            <a:spLocks/>
          </p:cNvSpPr>
          <p:nvPr/>
        </p:nvSpPr>
        <p:spPr>
          <a:xfrm>
            <a:off x="7514814" y="3079070"/>
            <a:ext cx="1557480" cy="76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2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Advanced</a:t>
            </a:r>
          </a:p>
        </p:txBody>
      </p:sp>
      <p:sp>
        <p:nvSpPr>
          <p:cNvPr id="66" name="Title 1">
            <a:extLst>
              <a:ext uri="{FF2B5EF4-FFF2-40B4-BE49-F238E27FC236}">
                <a16:creationId xmlns:a16="http://schemas.microsoft.com/office/drawing/2014/main" id="{2AFB055D-8F91-6348-B5E2-375EE29A189E}"/>
              </a:ext>
            </a:extLst>
          </p:cNvPr>
          <p:cNvSpPr txBox="1">
            <a:spLocks/>
          </p:cNvSpPr>
          <p:nvPr/>
        </p:nvSpPr>
        <p:spPr>
          <a:xfrm>
            <a:off x="7493924" y="4336517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1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Early</a:t>
            </a:r>
          </a:p>
        </p:txBody>
      </p:sp>
      <p:sp>
        <p:nvSpPr>
          <p:cNvPr id="67" name="Title 1">
            <a:extLst>
              <a:ext uri="{FF2B5EF4-FFF2-40B4-BE49-F238E27FC236}">
                <a16:creationId xmlns:a16="http://schemas.microsoft.com/office/drawing/2014/main" id="{7F20AD45-9482-5048-AFF3-715FBCEB5085}"/>
              </a:ext>
            </a:extLst>
          </p:cNvPr>
          <p:cNvSpPr txBox="1">
            <a:spLocks/>
          </p:cNvSpPr>
          <p:nvPr/>
        </p:nvSpPr>
        <p:spPr>
          <a:xfrm>
            <a:off x="7473034" y="5717184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0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No female activity</a:t>
            </a:r>
          </a:p>
        </p:txBody>
      </p:sp>
    </p:spTree>
    <p:extLst>
      <p:ext uri="{BB962C8B-B14F-4D97-AF65-F5344CB8AC3E}">
        <p14:creationId xmlns:p14="http://schemas.microsoft.com/office/powerpoint/2010/main" val="225198439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C094B8-835D-C34C-9AE6-9F2D275E8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93"/>
          <a:stretch/>
        </p:blipFill>
        <p:spPr>
          <a:xfrm>
            <a:off x="5319806" y="338517"/>
            <a:ext cx="3517670" cy="4918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64FFE-06E8-7744-B010-FC9D1A8F7CC1}"/>
              </a:ext>
            </a:extLst>
          </p:cNvPr>
          <p:cNvSpPr txBox="1"/>
          <p:nvPr/>
        </p:nvSpPr>
        <p:spPr>
          <a:xfrm>
            <a:off x="246183" y="1166842"/>
            <a:ext cx="4857672" cy="4524315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COI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Cytochrome c oxidase, aerobic respiration</a:t>
            </a:r>
          </a:p>
          <a:p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mt:ND5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NADH-ubiquinone oxidoreductase, mitochondrial electron transport</a:t>
            </a: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USP47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Ubiquitin component, DNA repair</a:t>
            </a: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TBC1D2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protein transport, GTPase activity</a:t>
            </a:r>
          </a:p>
          <a:p>
            <a:r>
              <a:rPr lang="en-US" b="1" dirty="0">
                <a:solidFill>
                  <a:schemeClr val="accent5"/>
                </a:solidFill>
              </a:rPr>
              <a:t>Tuba3a</a:t>
            </a:r>
            <a:r>
              <a:rPr lang="en-US" dirty="0">
                <a:solidFill>
                  <a:schemeClr val="accent5"/>
                </a:solidFill>
              </a:rPr>
              <a:t>: Tubulin, cytoskeleton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Rpl8</a:t>
            </a:r>
            <a:r>
              <a:rPr lang="en-US" dirty="0">
                <a:solidFill>
                  <a:schemeClr val="accent5"/>
                </a:solidFill>
              </a:rPr>
              <a:t>: ribosomal protein, cytoplasmic translation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5FEFB4-3D36-4047-B45E-D22DBD368C42}"/>
              </a:ext>
            </a:extLst>
          </p:cNvPr>
          <p:cNvSpPr txBox="1">
            <a:spLocks/>
          </p:cNvSpPr>
          <p:nvPr/>
        </p:nvSpPr>
        <p:spPr>
          <a:xfrm>
            <a:off x="457199" y="131601"/>
            <a:ext cx="4114801" cy="413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Larval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5957172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27" y="112022"/>
            <a:ext cx="7968231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Gonad gene expression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First look at differential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E060-7BF2-9D45-90D2-CE6AA9456A2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24830C-190D-DC41-A61D-673687D3DFE2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F2AE4C-6BB8-D945-B10C-49AC2B7B77E3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C109F-1D16-8D4A-A457-83BA5275ECE1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EDE18D-996A-6744-ADDC-B8BCE2DA15C9}"/>
              </a:ext>
            </a:extLst>
          </p:cNvPr>
          <p:cNvGrpSpPr/>
          <p:nvPr/>
        </p:nvGrpSpPr>
        <p:grpSpPr>
          <a:xfrm>
            <a:off x="1347838" y="1116265"/>
            <a:ext cx="7574878" cy="4459151"/>
            <a:chOff x="1347838" y="1780792"/>
            <a:chExt cx="7574878" cy="4459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805A57-0088-F44A-A1EC-4265E5132357}"/>
                </a:ext>
              </a:extLst>
            </p:cNvPr>
            <p:cNvSpPr/>
            <p:nvPr/>
          </p:nvSpPr>
          <p:spPr>
            <a:xfrm>
              <a:off x="1347838" y="1780792"/>
              <a:ext cx="7574877" cy="1609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97D32-B534-7646-9022-B83E1320B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6" r="5326"/>
            <a:stretch/>
          </p:blipFill>
          <p:spPr>
            <a:xfrm>
              <a:off x="1347839" y="2241550"/>
              <a:ext cx="7574877" cy="399839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7BAD57-0B9C-734A-A29D-E2997063F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2" t="6331" r="16347" b="87743"/>
            <a:stretch/>
          </p:blipFill>
          <p:spPr>
            <a:xfrm>
              <a:off x="1600200" y="1830877"/>
              <a:ext cx="5248787" cy="27093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1E246D7-908A-3A42-8A34-36E9C6B13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246" b="20963"/>
            <a:stretch/>
          </p:blipFill>
          <p:spPr>
            <a:xfrm>
              <a:off x="6519722" y="1869396"/>
              <a:ext cx="1601996" cy="2709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65C24C-237E-334F-8233-F4EDCB6350B9}"/>
              </a:ext>
            </a:extLst>
          </p:cNvPr>
          <p:cNvSpPr txBox="1"/>
          <p:nvPr/>
        </p:nvSpPr>
        <p:spPr>
          <a:xfrm>
            <a:off x="1600200" y="5676635"/>
            <a:ext cx="70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Heat Shock Protein: stress response, protein chaperone / repair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6608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27" y="112022"/>
            <a:ext cx="7968231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Gonad gene expression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First look at differential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E060-7BF2-9D45-90D2-CE6AA9456A2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24830C-190D-DC41-A61D-673687D3DFE2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F2AE4C-6BB8-D945-B10C-49AC2B7B77E3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C109F-1D16-8D4A-A457-83BA5275ECE1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E246D7-908A-3A42-8A34-36E9C6B13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46" b="20963"/>
          <a:stretch/>
        </p:blipFill>
        <p:spPr>
          <a:xfrm>
            <a:off x="6389360" y="1135741"/>
            <a:ext cx="1601996" cy="2709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1E5920-6929-A042-A14A-9D0CE4C2BF59}"/>
              </a:ext>
            </a:extLst>
          </p:cNvPr>
          <p:cNvGrpSpPr/>
          <p:nvPr/>
        </p:nvGrpSpPr>
        <p:grpSpPr>
          <a:xfrm>
            <a:off x="1819156" y="1393381"/>
            <a:ext cx="6172201" cy="4419318"/>
            <a:chOff x="1364167" y="2249666"/>
            <a:chExt cx="6172201" cy="44193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805A57-0088-F44A-A1EC-4265E5132357}"/>
                </a:ext>
              </a:extLst>
            </p:cNvPr>
            <p:cNvSpPr/>
            <p:nvPr/>
          </p:nvSpPr>
          <p:spPr>
            <a:xfrm>
              <a:off x="1364168" y="2249666"/>
              <a:ext cx="6172200" cy="8800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3B1B13-B912-1D43-8BB0-814311C9C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0"/>
            <a:stretch/>
          </p:blipFill>
          <p:spPr>
            <a:xfrm>
              <a:off x="1364167" y="2662517"/>
              <a:ext cx="6172200" cy="4006467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F332B7-9286-3449-B526-E6402D9EB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5" t="6515" r="7505" b="86818"/>
            <a:stretch/>
          </p:blipFill>
          <p:spPr>
            <a:xfrm>
              <a:off x="2066372" y="2304526"/>
              <a:ext cx="5011256" cy="304799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B041185-F2F9-A847-AF19-A35238A8949C}"/>
              </a:ext>
            </a:extLst>
          </p:cNvPr>
          <p:cNvSpPr txBox="1"/>
          <p:nvPr/>
        </p:nvSpPr>
        <p:spPr>
          <a:xfrm>
            <a:off x="1627909" y="5902384"/>
            <a:ext cx="70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Cytochrome c oxidase: aerobic respiration 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151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88658EC-2F8D-124A-9CBF-1F3525178BE5}"/>
              </a:ext>
            </a:extLst>
          </p:cNvPr>
          <p:cNvSpPr txBox="1"/>
          <p:nvPr/>
        </p:nvSpPr>
        <p:spPr>
          <a:xfrm>
            <a:off x="464820" y="764373"/>
            <a:ext cx="3865881" cy="1430187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70000" lnSpcReduction="20000"/>
          </a:bodyPr>
          <a:lstStyle/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500" b="1" kern="1200" cap="small" dirty="0">
                <a:solidFill>
                  <a:schemeClr val="tx1"/>
                </a:solidFill>
                <a:latin typeface="Garamond" panose="02020404030301010803" pitchFamily="18" charset="0"/>
                <a:ea typeface="+mj-ea"/>
                <a:cs typeface="Arial" panose="020B0604020202020204" pitchFamily="34" charset="0"/>
              </a:rPr>
              <a:t>Questions</a:t>
            </a: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cap="small" dirty="0">
              <a:latin typeface="Garamond" panose="02020404030301010803" pitchFamily="18" charset="0"/>
              <a:ea typeface="+mj-ea"/>
              <a:cs typeface="Arial" panose="020B0604020202020204" pitchFamily="34" charset="0"/>
            </a:endParaRPr>
          </a:p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3600" cap="small" dirty="0">
                <a:latin typeface="Garamond"/>
                <a:cs typeface="Garamond"/>
              </a:rPr>
              <a:t>How does adult low pH exposure affect … </a:t>
            </a:r>
            <a:endParaRPr lang="en-US" sz="3600" dirty="0">
              <a:latin typeface="Garamond"/>
              <a:cs typeface="Garamond"/>
            </a:endParaRPr>
          </a:p>
          <a:p>
            <a:pPr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endParaRPr lang="en-US" sz="3500" b="1" kern="1200" cap="small" dirty="0">
              <a:solidFill>
                <a:schemeClr val="tx1"/>
              </a:solidFill>
              <a:latin typeface="Garamond" panose="02020404030301010803" pitchFamily="18" charset="0"/>
              <a:ea typeface="+mj-ea"/>
              <a:cs typeface="Arial" panose="020B0604020202020204" pitchFamily="34" charset="0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3147EB-4B66-0C49-95CC-E6E7784948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4820" y="2194560"/>
            <a:ext cx="3865880" cy="4024125"/>
          </a:xfrm>
        </p:spPr>
        <p:txBody>
          <a:bodyPr vert="horz" lIns="91440" tIns="45720" rIns="91440" bIns="45720" rtlCol="0">
            <a:normAutofit fontScale="77500" lnSpcReduction="20000"/>
          </a:bodyPr>
          <a:lstStyle/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Garamond"/>
                <a:cs typeface="Garamond"/>
              </a:rPr>
              <a:t>Adults</a:t>
            </a:r>
            <a:r>
              <a:rPr lang="en-US" dirty="0">
                <a:latin typeface="Garamond"/>
                <a:cs typeface="Garamond"/>
              </a:rPr>
              <a:t>: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Garamond"/>
                <a:cs typeface="Garamond"/>
              </a:rPr>
              <a:t>Reproduction  - gonad stage, # larvae produced </a:t>
            </a:r>
          </a:p>
          <a:p>
            <a:r>
              <a:rPr lang="en-US" dirty="0">
                <a:solidFill>
                  <a:schemeClr val="accent3">
                    <a:lumMod val="20000"/>
                    <a:lumOff val="80000"/>
                  </a:schemeClr>
                </a:solidFill>
                <a:latin typeface="Garamond"/>
                <a:cs typeface="Garamond"/>
              </a:rPr>
              <a:t>Physiology – gonad gene expression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Offspring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Viability – survival</a:t>
            </a:r>
          </a:p>
          <a:p>
            <a:r>
              <a:rPr lang="en-US" dirty="0">
                <a:solidFill>
                  <a:schemeClr val="accent1">
                    <a:lumMod val="60000"/>
                    <a:lumOff val="40000"/>
                  </a:schemeClr>
                </a:solidFill>
                <a:latin typeface="Garamond"/>
                <a:cs typeface="Garamond"/>
              </a:rPr>
              <a:t>Physiology – larval gene expression</a:t>
            </a: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Garamond"/>
              <a:cs typeface="Garamond"/>
            </a:endParaRPr>
          </a:p>
          <a:p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Garamond"/>
              <a:cs typeface="Garamond"/>
            </a:endParaRPr>
          </a:p>
          <a:p>
            <a:pPr lvl="1"/>
            <a:endParaRPr lang="en-US" sz="2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C7265AB-7185-9D46-B02D-391C551C94F5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6" r="17240" b="3"/>
          <a:stretch/>
        </p:blipFill>
        <p:spPr>
          <a:xfrm>
            <a:off x="4813298" y="10"/>
            <a:ext cx="2452632" cy="3933487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038FD7B2-8D8B-0B44-AF08-FE2E52BB0EE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517" r="6" b="231"/>
          <a:stretch/>
        </p:blipFill>
        <p:spPr>
          <a:xfrm rot="5400000">
            <a:off x="6971191" y="365439"/>
            <a:ext cx="2538248" cy="180737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B39C4F30-2B24-7F4A-8091-F449F0C6F5B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2131" r="23732" b="5"/>
          <a:stretch/>
        </p:blipFill>
        <p:spPr>
          <a:xfrm rot="5400000">
            <a:off x="7585805" y="2375300"/>
            <a:ext cx="1309023" cy="180737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CC04714-A240-5146-BC89-AB89DA0FCFD0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7500" r="2" b="5118"/>
          <a:stretch/>
        </p:blipFill>
        <p:spPr>
          <a:xfrm>
            <a:off x="4813300" y="4019723"/>
            <a:ext cx="4330700" cy="2838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354753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826" y="111143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The Olympia oyster </a:t>
            </a:r>
          </a:p>
        </p:txBody>
      </p:sp>
      <p:pic>
        <p:nvPicPr>
          <p:cNvPr id="17" name="Picture 16"/>
          <p:cNvPicPr>
            <a:picLocks noChangeAspect="1"/>
          </p:cNvPicPr>
          <p:nvPr/>
        </p:nvPicPr>
        <p:blipFill rotWithShape="1">
          <a:blip r:embed="rId3"/>
          <a:srcRect l="6406" t="26898"/>
          <a:stretch/>
        </p:blipFill>
        <p:spPr>
          <a:xfrm>
            <a:off x="3687274" y="937879"/>
            <a:ext cx="4921194" cy="5449824"/>
          </a:xfrm>
          <a:prstGeom prst="rect">
            <a:avLst/>
          </a:prstGeom>
          <a:ln w="19050" cmpd="sng">
            <a:solidFill>
              <a:schemeClr val="tx1">
                <a:lumMod val="50000"/>
                <a:lumOff val="50000"/>
              </a:schemeClr>
            </a:solidFill>
          </a:ln>
        </p:spPr>
      </p:pic>
      <p:sp>
        <p:nvSpPr>
          <p:cNvPr id="18" name="Multiply 17"/>
          <p:cNvSpPr/>
          <p:nvPr/>
        </p:nvSpPr>
        <p:spPr>
          <a:xfrm>
            <a:off x="5215231" y="4470512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Multiply 18"/>
          <p:cNvSpPr/>
          <p:nvPr/>
        </p:nvSpPr>
        <p:spPr>
          <a:xfrm>
            <a:off x="5173391" y="3367852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Multiply 19"/>
          <p:cNvSpPr/>
          <p:nvPr/>
        </p:nvSpPr>
        <p:spPr>
          <a:xfrm>
            <a:off x="5508073" y="1099782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Multiply 20"/>
          <p:cNvSpPr/>
          <p:nvPr/>
        </p:nvSpPr>
        <p:spPr>
          <a:xfrm>
            <a:off x="4849726" y="5797287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Multiply 21"/>
          <p:cNvSpPr/>
          <p:nvPr/>
        </p:nvSpPr>
        <p:spPr>
          <a:xfrm>
            <a:off x="4983641" y="4014803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Multiply 22"/>
          <p:cNvSpPr/>
          <p:nvPr/>
        </p:nvSpPr>
        <p:spPr>
          <a:xfrm>
            <a:off x="4957303" y="5979569"/>
            <a:ext cx="224122" cy="224122"/>
          </a:xfrm>
          <a:prstGeom prst="mathMultiply">
            <a:avLst/>
          </a:prstGeom>
          <a:solidFill>
            <a:srgbClr val="800000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Multiply 23"/>
          <p:cNvSpPr/>
          <p:nvPr/>
        </p:nvSpPr>
        <p:spPr>
          <a:xfrm>
            <a:off x="5088789" y="2477358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Multiply 24"/>
          <p:cNvSpPr/>
          <p:nvPr/>
        </p:nvSpPr>
        <p:spPr>
          <a:xfrm>
            <a:off x="5141639" y="2656657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Multiply 25"/>
          <p:cNvSpPr/>
          <p:nvPr/>
        </p:nvSpPr>
        <p:spPr>
          <a:xfrm>
            <a:off x="5176825" y="2840429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Multiply 26"/>
          <p:cNvSpPr/>
          <p:nvPr/>
        </p:nvSpPr>
        <p:spPr>
          <a:xfrm>
            <a:off x="4580781" y="2129116"/>
            <a:ext cx="224122" cy="224122"/>
          </a:xfrm>
          <a:prstGeom prst="mathMultiply">
            <a:avLst/>
          </a:prstGeom>
          <a:solidFill>
            <a:srgbClr val="2B5259"/>
          </a:solidFill>
          <a:ln w="3175" cmpd="sng"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grpSp>
        <p:nvGrpSpPr>
          <p:cNvPr id="7" name="Group 6"/>
          <p:cNvGrpSpPr/>
          <p:nvPr/>
        </p:nvGrpSpPr>
        <p:grpSpPr>
          <a:xfrm>
            <a:off x="6721210" y="1032539"/>
            <a:ext cx="1885664" cy="1096577"/>
            <a:chOff x="188691" y="4654685"/>
            <a:chExt cx="2386855" cy="1388036"/>
          </a:xfrm>
        </p:grpSpPr>
        <p:sp>
          <p:nvSpPr>
            <p:cNvPr id="8" name="Rectangle 7"/>
            <p:cNvSpPr/>
            <p:nvPr/>
          </p:nvSpPr>
          <p:spPr>
            <a:xfrm>
              <a:off x="188691" y="4654685"/>
              <a:ext cx="2186817" cy="1388036"/>
            </a:xfrm>
            <a:prstGeom prst="rect">
              <a:avLst/>
            </a:prstGeom>
            <a:solidFill>
              <a:srgbClr val="FFFFFF"/>
            </a:solidFill>
            <a:ln>
              <a:noFill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400"/>
            </a:p>
          </p:txBody>
        </p:sp>
        <p:grpSp>
          <p:nvGrpSpPr>
            <p:cNvPr id="10" name="Group 9"/>
            <p:cNvGrpSpPr/>
            <p:nvPr/>
          </p:nvGrpSpPr>
          <p:grpSpPr>
            <a:xfrm>
              <a:off x="254596" y="4759724"/>
              <a:ext cx="2320950" cy="1216710"/>
              <a:chOff x="327158" y="3662110"/>
              <a:chExt cx="2765666" cy="1413837"/>
            </a:xfrm>
          </p:grpSpPr>
          <p:sp>
            <p:nvSpPr>
              <p:cNvPr id="12" name="TextBox 11"/>
              <p:cNvSpPr txBox="1"/>
              <p:nvPr/>
            </p:nvSpPr>
            <p:spPr>
              <a:xfrm>
                <a:off x="1060824" y="3671101"/>
                <a:ext cx="1763060" cy="4753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>
                    <a:solidFill>
                      <a:srgbClr val="800000"/>
                    </a:solidFill>
                  </a:rPr>
                  <a:t>All Absent</a:t>
                </a:r>
              </a:p>
            </p:txBody>
          </p:sp>
          <p:sp>
            <p:nvSpPr>
              <p:cNvPr id="13" name="Multiply 12"/>
              <p:cNvSpPr/>
              <p:nvPr/>
            </p:nvSpPr>
            <p:spPr>
              <a:xfrm>
                <a:off x="327158" y="4377775"/>
                <a:ext cx="470657" cy="470657"/>
              </a:xfrm>
              <a:prstGeom prst="mathMultiply">
                <a:avLst/>
              </a:prstGeom>
              <a:solidFill>
                <a:schemeClr val="accent5">
                  <a:lumMod val="50000"/>
                </a:schemeClr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1400">
                  <a:solidFill>
                    <a:schemeClr val="accent2"/>
                  </a:solidFill>
                </a:endParaRPr>
              </a:p>
            </p:txBody>
          </p:sp>
          <p:sp>
            <p:nvSpPr>
              <p:cNvPr id="14" name="TextBox 13"/>
              <p:cNvSpPr txBox="1"/>
              <p:nvPr/>
            </p:nvSpPr>
            <p:spPr>
              <a:xfrm>
                <a:off x="1060824" y="4274670"/>
                <a:ext cx="2032000" cy="8012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80000"/>
                  </a:lnSpc>
                </a:pPr>
                <a:r>
                  <a:rPr lang="en-US" b="1" dirty="0">
                    <a:solidFill>
                      <a:schemeClr val="accent5">
                        <a:lumMod val="75000"/>
                      </a:schemeClr>
                    </a:solidFill>
                  </a:rPr>
                  <a:t>Intertidal Absent</a:t>
                </a:r>
              </a:p>
            </p:txBody>
          </p:sp>
          <p:sp>
            <p:nvSpPr>
              <p:cNvPr id="15" name="Multiply 14"/>
              <p:cNvSpPr/>
              <p:nvPr/>
            </p:nvSpPr>
            <p:spPr>
              <a:xfrm>
                <a:off x="336080" y="3662110"/>
                <a:ext cx="470657" cy="470657"/>
              </a:xfrm>
              <a:prstGeom prst="mathMultiply">
                <a:avLst/>
              </a:prstGeom>
              <a:solidFill>
                <a:srgbClr val="800000"/>
              </a:solidFill>
              <a:ln w="3175" cmpd="sng">
                <a:noFill/>
              </a:ln>
              <a:effectLst/>
            </p:spPr>
            <p:style>
              <a:lnRef idx="1">
                <a:schemeClr val="accent1"/>
              </a:lnRef>
              <a:fillRef idx="3">
                <a:schemeClr val="accent1"/>
              </a:fillRef>
              <a:effectRef idx="2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>
                  <a:lnSpc>
                    <a:spcPct val="80000"/>
                  </a:lnSpc>
                </a:pPr>
                <a:endParaRPr lang="en-US" sz="1400">
                  <a:solidFill>
                    <a:schemeClr val="accent2"/>
                  </a:solidFill>
                </a:endParaRPr>
              </a:p>
            </p:txBody>
          </p:sp>
        </p:grpSp>
      </p:grpSp>
      <p:sp>
        <p:nvSpPr>
          <p:cNvPr id="43" name="TextBox 42"/>
          <p:cNvSpPr txBox="1"/>
          <p:nvPr/>
        </p:nvSpPr>
        <p:spPr>
          <a:xfrm>
            <a:off x="5200850" y="6458263"/>
            <a:ext cx="353796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Adapted from Polson &amp; </a:t>
            </a:r>
            <a:r>
              <a:rPr lang="en-US" sz="1400" i="1" dirty="0" err="1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Zacherl</a:t>
            </a:r>
            <a:r>
              <a:rPr lang="en-US" sz="1400" i="1" dirty="0">
                <a:solidFill>
                  <a:schemeClr val="bg2">
                    <a:lumMod val="40000"/>
                    <a:lumOff val="60000"/>
                  </a:schemeClr>
                </a:solidFill>
                <a:latin typeface="Century Gothic"/>
                <a:cs typeface="Century Gothic"/>
              </a:rPr>
              <a:t>, 2009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93AE78-FB3E-604D-87CB-88B919C6C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9" y="1701406"/>
            <a:ext cx="2979131" cy="4390224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>
                <a:latin typeface="Garamond"/>
                <a:cs typeface="Garamond"/>
              </a:rPr>
              <a:t>Restoration occurring coast-wide to preserve and grow of remnant populations </a:t>
            </a:r>
          </a:p>
        </p:txBody>
      </p:sp>
    </p:spTree>
    <p:extLst>
      <p:ext uri="{BB962C8B-B14F-4D97-AF65-F5344CB8AC3E}">
        <p14:creationId xmlns:p14="http://schemas.microsoft.com/office/powerpoint/2010/main" val="1022060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826" y="111143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The Olympia oyster 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93AE78-FB3E-604D-87CB-88B919C6C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309" y="1471793"/>
            <a:ext cx="3106232" cy="4629204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dirty="0">
                <a:latin typeface="Garamond"/>
                <a:cs typeface="Garamond"/>
              </a:rPr>
              <a:t>New threat: ocean acidification</a:t>
            </a: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3000" dirty="0">
                <a:latin typeface="Garamond"/>
                <a:cs typeface="Garamond"/>
              </a:rPr>
              <a:t>Figure: </a:t>
            </a:r>
          </a:p>
          <a:p>
            <a:pPr marL="0" indent="0">
              <a:buNone/>
            </a:pPr>
            <a:r>
              <a:rPr lang="en-US" sz="3000" dirty="0">
                <a:latin typeface="Garamond"/>
                <a:cs typeface="Garamond"/>
              </a:rPr>
              <a:t>Depths of the undersaturated water (aragonite saturation &lt; 1.0; pH &lt; 7.75)</a:t>
            </a:r>
            <a:r>
              <a:rPr lang="en-US" dirty="0">
                <a:latin typeface="Garamond"/>
                <a:cs typeface="Garamond"/>
              </a:rPr>
              <a:t> </a:t>
            </a:r>
          </a:p>
          <a:p>
            <a:pPr marL="0" indent="0" algn="r">
              <a:buNone/>
            </a:pPr>
            <a:r>
              <a:rPr lang="en-US" sz="1900" i="1" dirty="0">
                <a:latin typeface="Garamond"/>
                <a:cs typeface="Garamond"/>
              </a:rPr>
              <a:t>Feely et al. 2008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5A44A86-4E80-DC4F-A171-2D3F9BFF17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54338" y="959759"/>
            <a:ext cx="4348353" cy="54142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1962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487513" y="1457217"/>
            <a:ext cx="8338966" cy="4771899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sz="3200" dirty="0">
                <a:latin typeface="Garamond"/>
                <a:cs typeface="Garamond"/>
                <a:sym typeface="Wingdings"/>
              </a:rPr>
              <a:t>Early life stages are vulnerable </a:t>
            </a:r>
          </a:p>
          <a:p>
            <a:pPr marL="457200" lvl="1" indent="0">
              <a:buNone/>
            </a:pPr>
            <a:endParaRPr lang="en-US" dirty="0">
              <a:latin typeface="Wingdings"/>
              <a:ea typeface="Wingdings"/>
              <a:cs typeface="Wingdings"/>
              <a:sym typeface="Wingdings"/>
            </a:endParaRP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Larval growth, survival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(Hettinger et al. 2013)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J</a:t>
            </a:r>
            <a:r>
              <a:rPr lang="en-US" dirty="0">
                <a:latin typeface="Garamond"/>
                <a:cs typeface="Garamond"/>
              </a:rPr>
              <a:t>uvenile growth after larval exposure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(Hettinger et al. 2012)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/>
                <a:cs typeface="Garamond"/>
              </a:rPr>
              <a:t> Juvenile predation rate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(Sanford et al. 2013)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lvl="1"/>
            <a:r>
              <a:rPr lang="en-US" dirty="0">
                <a:latin typeface="Garamond"/>
                <a:cs typeface="Garamond"/>
              </a:rPr>
              <a:t>Also evidence of tolerance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</a:t>
            </a:r>
            <a:r>
              <a:rPr lang="en-US" sz="2000" dirty="0" err="1">
                <a:solidFill>
                  <a:srgbClr val="8EB4E3"/>
                </a:solidFill>
                <a:latin typeface="Garamond"/>
                <a:cs typeface="Garamond"/>
              </a:rPr>
              <a:t>Waldbusser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 2016)</a:t>
            </a:r>
            <a:endParaRPr lang="en-US" dirty="0">
              <a:solidFill>
                <a:srgbClr val="8EB4E3"/>
              </a:solidFill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exposure? 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endParaRPr lang="en-US" sz="2800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lvl="1"/>
            <a:endParaRPr lang="en-US" dirty="0">
              <a:latin typeface="Garamond"/>
              <a:cs typeface="Garamond"/>
            </a:endParaRP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0" y="248979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Ocean acidification, what we know</a:t>
            </a:r>
          </a:p>
        </p:txBody>
      </p:sp>
      <p:pic>
        <p:nvPicPr>
          <p:cNvPr id="58" name="Picture 5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973558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56166" y="1529646"/>
            <a:ext cx="8247943" cy="4940300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Garamond"/>
                <a:cs typeface="Garamond"/>
              </a:rPr>
              <a:t>Negative carry-over: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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larval survival, maternal Pacific oyster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</a:t>
            </a:r>
            <a:r>
              <a:rPr lang="en-US" sz="2000" dirty="0" err="1">
                <a:solidFill>
                  <a:srgbClr val="8EB4E3"/>
                </a:solidFill>
                <a:latin typeface="Garamond"/>
                <a:cs typeface="Garamond"/>
              </a:rPr>
              <a:t>Venkataraman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 in press)</a:t>
            </a:r>
          </a:p>
          <a:p>
            <a:endParaRPr lang="en-US" sz="2800" dirty="0">
              <a:latin typeface="Garamond"/>
              <a:cs typeface="Garamond"/>
            </a:endParaRPr>
          </a:p>
          <a:p>
            <a:r>
              <a:rPr lang="en-US" sz="2800" dirty="0">
                <a:latin typeface="Garamond"/>
                <a:cs typeface="Garamond"/>
              </a:rPr>
              <a:t>Positive carry-over: </a:t>
            </a:r>
          </a:p>
          <a:p>
            <a:pPr lvl="1"/>
            <a:r>
              <a:rPr lang="en-US" dirty="0">
                <a:latin typeface="Wingdings"/>
                <a:ea typeface="Wingdings"/>
                <a:cs typeface="Wingdings"/>
                <a:sym typeface="Wingdings"/>
              </a:rPr>
              <a:t></a:t>
            </a:r>
            <a:r>
              <a:rPr lang="en-US" dirty="0">
                <a:latin typeface="Garamond"/>
                <a:cs typeface="Garamond"/>
                <a:sym typeface="Wingdings"/>
              </a:rPr>
              <a:t> </a:t>
            </a:r>
            <a:r>
              <a:rPr lang="en-US" dirty="0">
                <a:latin typeface="Garamond"/>
                <a:cs typeface="Garamond"/>
              </a:rPr>
              <a:t>growth, Sydney rock oyster larvae </a:t>
            </a:r>
            <a:r>
              <a:rPr lang="en-US" sz="2000" dirty="0">
                <a:solidFill>
                  <a:srgbClr val="8EB4E3"/>
                </a:solidFill>
                <a:latin typeface="Garamond"/>
                <a:cs typeface="Garamond"/>
              </a:rPr>
              <a:t>(Parker 2012, 2015, 2017)</a:t>
            </a:r>
          </a:p>
          <a:p>
            <a:pPr lvl="1"/>
            <a:endParaRPr lang="en-US" dirty="0">
              <a:latin typeface="Garamond"/>
              <a:cs typeface="Garamond"/>
            </a:endParaRPr>
          </a:p>
          <a:p>
            <a:pPr marL="0" indent="0">
              <a:buNone/>
            </a:pPr>
            <a:r>
              <a:rPr lang="en-US" sz="2800" dirty="0">
                <a:latin typeface="Garamond"/>
                <a:cs typeface="Garamond"/>
              </a:rPr>
              <a:t>Olympia oyster? Mechanisms?</a:t>
            </a:r>
          </a:p>
          <a:p>
            <a:endParaRPr lang="en-US" sz="2800" dirty="0">
              <a:latin typeface="Garamond"/>
              <a:cs typeface="Garamond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>
          <a:xfrm>
            <a:off x="656166" y="202866"/>
            <a:ext cx="7140221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Parental exposure, other oysters</a:t>
            </a:r>
          </a:p>
        </p:txBody>
      </p:sp>
      <p:pic>
        <p:nvPicPr>
          <p:cNvPr id="8" name="Picture 7" descr="IMG_3604.jpg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049" t="12708" r="2349" b="19349"/>
          <a:stretch/>
        </p:blipFill>
        <p:spPr>
          <a:xfrm>
            <a:off x="7981458" y="159187"/>
            <a:ext cx="1020631" cy="11160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52437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cap="small" dirty="0">
                <a:latin typeface="Garamond"/>
                <a:cs typeface="Garamond"/>
              </a:rPr>
              <a:t>Design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1241907" y="2103098"/>
            <a:ext cx="3209790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Adults in pH treatment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(7 weeks)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4739910" y="2103098"/>
            <a:ext cx="1643299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Low (7.3) Ambient (7.8)</a:t>
            </a:r>
          </a:p>
        </p:txBody>
      </p:sp>
      <p:sp>
        <p:nvSpPr>
          <p:cNvPr id="21" name="Rounded Rectangle 20"/>
          <p:cNvSpPr/>
          <p:nvPr/>
        </p:nvSpPr>
        <p:spPr>
          <a:xfrm>
            <a:off x="6671099" y="2103098"/>
            <a:ext cx="1996629" cy="656295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Gonad stage, gonad expression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1231508" y="2916069"/>
            <a:ext cx="3220188" cy="654823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Adults induced to spawn</a:t>
            </a:r>
          </a:p>
        </p:txBody>
      </p:sp>
      <p:sp>
        <p:nvSpPr>
          <p:cNvPr id="42" name="Rounded Rectangle 41"/>
          <p:cNvSpPr/>
          <p:nvPr/>
        </p:nvSpPr>
        <p:spPr>
          <a:xfrm>
            <a:off x="6671101" y="4619128"/>
            <a:ext cx="1996625" cy="654823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Garamond"/>
                <a:cs typeface="Garamond"/>
              </a:rPr>
              <a:t>Larval gene expression</a:t>
            </a:r>
          </a:p>
        </p:txBody>
      </p:sp>
      <p:sp>
        <p:nvSpPr>
          <p:cNvPr id="52" name="Rounded Rectangle 51"/>
          <p:cNvSpPr/>
          <p:nvPr/>
        </p:nvSpPr>
        <p:spPr>
          <a:xfrm>
            <a:off x="6671101" y="2923716"/>
            <a:ext cx="1996626" cy="647176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Timing of larval onset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197253" y="1460285"/>
            <a:ext cx="3334827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Phase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5151331" y="1460285"/>
            <a:ext cx="151976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55" name="Rounded Rectangle 54"/>
          <p:cNvSpPr/>
          <p:nvPr/>
        </p:nvSpPr>
        <p:spPr>
          <a:xfrm>
            <a:off x="6877693" y="1515117"/>
            <a:ext cx="2173374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Metric</a:t>
            </a:r>
          </a:p>
        </p:txBody>
      </p:sp>
      <p:cxnSp>
        <p:nvCxnSpPr>
          <p:cNvPr id="59" name="Straight Arrow Connector 58"/>
          <p:cNvCxnSpPr/>
          <p:nvPr/>
        </p:nvCxnSpPr>
        <p:spPr>
          <a:xfrm>
            <a:off x="668510" y="2103100"/>
            <a:ext cx="0" cy="4103473"/>
          </a:xfrm>
          <a:prstGeom prst="straightConnector1">
            <a:avLst/>
          </a:prstGeom>
          <a:ln w="76200" cmpd="sng">
            <a:solidFill>
              <a:srgbClr val="B3B3B3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266135" y="1460285"/>
            <a:ext cx="87102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>
                <a:solidFill>
                  <a:schemeClr val="tx1"/>
                </a:solidFill>
                <a:latin typeface="Garamond"/>
                <a:cs typeface="Garamond"/>
              </a:rPr>
              <a:t>Time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4739910" y="2923716"/>
            <a:ext cx="1643299" cy="3217008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Ambient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CBD973A-03EE-1F47-A3C6-16395B1F46FB}"/>
              </a:ext>
            </a:extLst>
          </p:cNvPr>
          <p:cNvSpPr/>
          <p:nvPr/>
        </p:nvSpPr>
        <p:spPr>
          <a:xfrm>
            <a:off x="1197253" y="3764639"/>
            <a:ext cx="3220188" cy="654823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Larvae collected </a:t>
            </a:r>
          </a:p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(7 weeks)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EB587CBA-7E3E-F24C-AED8-1F996999C656}"/>
              </a:ext>
            </a:extLst>
          </p:cNvPr>
          <p:cNvSpPr/>
          <p:nvPr/>
        </p:nvSpPr>
        <p:spPr>
          <a:xfrm>
            <a:off x="6636848" y="3764638"/>
            <a:ext cx="1996626" cy="647176"/>
          </a:xfrm>
          <a:prstGeom prst="roundRect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# larvae produced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7874EB4-AEB8-8B4F-8036-BCBC5FBAA01E}"/>
              </a:ext>
            </a:extLst>
          </p:cNvPr>
          <p:cNvSpPr/>
          <p:nvPr/>
        </p:nvSpPr>
        <p:spPr>
          <a:xfrm>
            <a:off x="1189330" y="4645864"/>
            <a:ext cx="3214754" cy="1414186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Garamond"/>
                <a:cs typeface="Garamond"/>
              </a:rPr>
              <a:t>Larvae reared 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D6D9DC6-C86D-3D46-AFDB-ADAE00457DEF}"/>
              </a:ext>
            </a:extLst>
          </p:cNvPr>
          <p:cNvSpPr/>
          <p:nvPr/>
        </p:nvSpPr>
        <p:spPr>
          <a:xfrm>
            <a:off x="6671101" y="5481265"/>
            <a:ext cx="1996625" cy="654823"/>
          </a:xfrm>
          <a:prstGeom prst="roundRect">
            <a:avLst/>
          </a:prstGeom>
          <a:solidFill>
            <a:schemeClr val="bg1">
              <a:lumMod val="65000"/>
              <a:lumOff val="3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tx1">
                    <a:lumMod val="85000"/>
                  </a:schemeClr>
                </a:solidFill>
                <a:latin typeface="Garamond"/>
                <a:cs typeface="Garamond"/>
              </a:rPr>
              <a:t>Survival</a:t>
            </a:r>
          </a:p>
        </p:txBody>
      </p:sp>
    </p:spTree>
    <p:extLst>
      <p:ext uri="{BB962C8B-B14F-4D97-AF65-F5344CB8AC3E}">
        <p14:creationId xmlns:p14="http://schemas.microsoft.com/office/powerpoint/2010/main" val="19076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42" grpId="0" animBg="1"/>
      <p:bldP spid="52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90158" y="210092"/>
            <a:ext cx="8424748" cy="1143000"/>
          </a:xfrm>
        </p:spPr>
        <p:txBody>
          <a:bodyPr>
            <a:normAutofit fontScale="90000"/>
          </a:bodyPr>
          <a:lstStyle/>
          <a:p>
            <a:r>
              <a:rPr lang="en-US" cap="small" dirty="0">
                <a:latin typeface="Garamond"/>
                <a:cs typeface="Garamond"/>
              </a:rPr>
              <a:t>Adults held 7 weeks in </a:t>
            </a:r>
            <a:br>
              <a:rPr lang="en-US" cap="small" dirty="0">
                <a:latin typeface="Garamond"/>
                <a:cs typeface="Garamond"/>
              </a:rPr>
            </a:br>
            <a:r>
              <a:rPr lang="en-US" cap="small" dirty="0">
                <a:latin typeface="Garamond"/>
                <a:cs typeface="Garamond"/>
              </a:rPr>
              <a:t>low pH (7.3), ambient pH (7.8)</a:t>
            </a:r>
          </a:p>
        </p:txBody>
      </p:sp>
      <p:pic>
        <p:nvPicPr>
          <p:cNvPr id="7" name="Picture 6" descr="IMG_7173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8790" y="1625929"/>
            <a:ext cx="6586021" cy="4939516"/>
          </a:xfrm>
          <a:prstGeom prst="rect">
            <a:avLst/>
          </a:prstGeom>
        </p:spPr>
      </p:pic>
      <p:cxnSp>
        <p:nvCxnSpPr>
          <p:cNvPr id="11" name="Straight Arrow Connector 10"/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/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20" name="Oval 19"/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21" name="Oval 20"/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</p:spTree>
    <p:extLst>
      <p:ext uri="{BB962C8B-B14F-4D97-AF65-F5344CB8AC3E}">
        <p14:creationId xmlns:p14="http://schemas.microsoft.com/office/powerpoint/2010/main" val="220909695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CD5CA3BA-7135-D24E-A821-2544F51D85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/>
          <a:stretch/>
        </p:blipFill>
        <p:spPr>
          <a:xfrm>
            <a:off x="-5929784" y="287548"/>
            <a:ext cx="3855871" cy="6693031"/>
          </a:xfrm>
          <a:prstGeom prst="rect">
            <a:avLst/>
          </a:prstGeom>
        </p:spPr>
      </p:pic>
      <p:sp>
        <p:nvSpPr>
          <p:cNvPr id="37" name="Title 1">
            <a:extLst>
              <a:ext uri="{FF2B5EF4-FFF2-40B4-BE49-F238E27FC236}">
                <a16:creationId xmlns:a16="http://schemas.microsoft.com/office/drawing/2014/main" id="{B4C48816-96E1-D845-BEED-0165F9568A8C}"/>
              </a:ext>
            </a:extLst>
          </p:cNvPr>
          <p:cNvSpPr txBox="1">
            <a:spLocks/>
          </p:cNvSpPr>
          <p:nvPr/>
        </p:nvSpPr>
        <p:spPr>
          <a:xfrm>
            <a:off x="7521869" y="516049"/>
            <a:ext cx="1557480" cy="1017159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4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Partially spawned / resorbing</a:t>
            </a:r>
          </a:p>
        </p:txBody>
      </p:sp>
      <p:sp>
        <p:nvSpPr>
          <p:cNvPr id="44" name="Title 1">
            <a:extLst>
              <a:ext uri="{FF2B5EF4-FFF2-40B4-BE49-F238E27FC236}">
                <a16:creationId xmlns:a16="http://schemas.microsoft.com/office/drawing/2014/main" id="{71929E6F-7BE4-1E47-9FF7-03B8A4E5B6A4}"/>
              </a:ext>
            </a:extLst>
          </p:cNvPr>
          <p:cNvSpPr txBox="1">
            <a:spLocks/>
          </p:cNvSpPr>
          <p:nvPr/>
        </p:nvSpPr>
        <p:spPr>
          <a:xfrm>
            <a:off x="7535704" y="1805581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3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Ripe</a:t>
            </a:r>
          </a:p>
        </p:txBody>
      </p:sp>
      <p:sp>
        <p:nvSpPr>
          <p:cNvPr id="45" name="Title 1">
            <a:extLst>
              <a:ext uri="{FF2B5EF4-FFF2-40B4-BE49-F238E27FC236}">
                <a16:creationId xmlns:a16="http://schemas.microsoft.com/office/drawing/2014/main" id="{DCD21A80-228E-8D46-AD40-8FCC9B6F04CD}"/>
              </a:ext>
            </a:extLst>
          </p:cNvPr>
          <p:cNvSpPr txBox="1">
            <a:spLocks/>
          </p:cNvSpPr>
          <p:nvPr/>
        </p:nvSpPr>
        <p:spPr>
          <a:xfrm>
            <a:off x="7514814" y="3079070"/>
            <a:ext cx="1557480" cy="7663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2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Advanced</a:t>
            </a:r>
          </a:p>
        </p:txBody>
      </p:sp>
      <p:sp>
        <p:nvSpPr>
          <p:cNvPr id="46" name="Title 1">
            <a:extLst>
              <a:ext uri="{FF2B5EF4-FFF2-40B4-BE49-F238E27FC236}">
                <a16:creationId xmlns:a16="http://schemas.microsoft.com/office/drawing/2014/main" id="{A2FFE2C4-F076-CB49-B0FB-A0C3B74F8A09}"/>
              </a:ext>
            </a:extLst>
          </p:cNvPr>
          <p:cNvSpPr txBox="1">
            <a:spLocks/>
          </p:cNvSpPr>
          <p:nvPr/>
        </p:nvSpPr>
        <p:spPr>
          <a:xfrm>
            <a:off x="7493924" y="4336517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1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Early</a:t>
            </a:r>
          </a:p>
        </p:txBody>
      </p:sp>
      <p:sp>
        <p:nvSpPr>
          <p:cNvPr id="47" name="Title 1">
            <a:extLst>
              <a:ext uri="{FF2B5EF4-FFF2-40B4-BE49-F238E27FC236}">
                <a16:creationId xmlns:a16="http://schemas.microsoft.com/office/drawing/2014/main" id="{76CF7AAC-14B1-314D-B919-0A2E7472FC66}"/>
              </a:ext>
            </a:extLst>
          </p:cNvPr>
          <p:cNvSpPr txBox="1">
            <a:spLocks/>
          </p:cNvSpPr>
          <p:nvPr/>
        </p:nvSpPr>
        <p:spPr>
          <a:xfrm>
            <a:off x="7473034" y="5717184"/>
            <a:ext cx="1557480" cy="766304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 lnSpcReduction="1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1600" b="1" u="sng" cap="small" dirty="0">
                <a:latin typeface="Garamond"/>
                <a:cs typeface="Garamond"/>
              </a:rPr>
              <a:t>STAGE 0</a:t>
            </a:r>
          </a:p>
          <a:p>
            <a:pPr algn="l"/>
            <a:r>
              <a:rPr lang="en-US" sz="1600" b="1" cap="small" dirty="0">
                <a:latin typeface="Garamond"/>
                <a:cs typeface="Garamond"/>
              </a:rPr>
              <a:t>No male activity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4B9D3F31-1873-A74E-BAAD-08A6F5FCA71F}"/>
              </a:ext>
            </a:extLst>
          </p:cNvPr>
          <p:cNvSpPr/>
          <p:nvPr/>
        </p:nvSpPr>
        <p:spPr>
          <a:xfrm>
            <a:off x="6061909" y="1605156"/>
            <a:ext cx="1389252" cy="1211229"/>
          </a:xfrm>
          <a:prstGeom prst="rect">
            <a:avLst/>
          </a:prstGeom>
          <a:solidFill>
            <a:srgbClr val="C34B6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895E9CB-6769-5742-A632-9E707B181A2D}"/>
              </a:ext>
            </a:extLst>
          </p:cNvPr>
          <p:cNvSpPr/>
          <p:nvPr/>
        </p:nvSpPr>
        <p:spPr>
          <a:xfrm>
            <a:off x="6061909" y="2858571"/>
            <a:ext cx="1389252" cy="1211229"/>
          </a:xfrm>
          <a:prstGeom prst="rect">
            <a:avLst/>
          </a:prstGeom>
          <a:solidFill>
            <a:srgbClr val="DB8E4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6F067E0-E059-7948-91BA-3CDA8907CFD9}"/>
              </a:ext>
            </a:extLst>
          </p:cNvPr>
          <p:cNvSpPr/>
          <p:nvPr/>
        </p:nvSpPr>
        <p:spPr>
          <a:xfrm>
            <a:off x="6061909" y="4114152"/>
            <a:ext cx="1389252" cy="1211229"/>
          </a:xfrm>
          <a:prstGeom prst="rect">
            <a:avLst/>
          </a:prstGeom>
          <a:solidFill>
            <a:srgbClr val="E1AC4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5F9B2B05-B18A-2E4F-B6B2-E8E6BE7EE05A}"/>
              </a:ext>
            </a:extLst>
          </p:cNvPr>
          <p:cNvSpPr/>
          <p:nvPr/>
        </p:nvSpPr>
        <p:spPr>
          <a:xfrm>
            <a:off x="6060134" y="349575"/>
            <a:ext cx="1389252" cy="1211229"/>
          </a:xfrm>
          <a:prstGeom prst="rect">
            <a:avLst/>
          </a:prstGeom>
          <a:solidFill>
            <a:srgbClr val="D16D5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A45376DF-145C-AD4D-9CA8-A8113962D233}"/>
              </a:ext>
            </a:extLst>
          </p:cNvPr>
          <p:cNvSpPr/>
          <p:nvPr/>
        </p:nvSpPr>
        <p:spPr>
          <a:xfrm>
            <a:off x="6061909" y="5369394"/>
            <a:ext cx="1389252" cy="1211229"/>
          </a:xfrm>
          <a:prstGeom prst="rect">
            <a:avLst/>
          </a:prstGeom>
          <a:solidFill>
            <a:srgbClr val="E3E5C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53" name="Picture 52">
            <a:extLst>
              <a:ext uri="{FF2B5EF4-FFF2-40B4-BE49-F238E27FC236}">
                <a16:creationId xmlns:a16="http://schemas.microsoft.com/office/drawing/2014/main" id="{71692F78-3199-614C-A045-9F25488D12D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9072" r="3512" b="10910"/>
          <a:stretch/>
        </p:blipFill>
        <p:spPr>
          <a:xfrm rot="5400000">
            <a:off x="6179174" y="5397297"/>
            <a:ext cx="1145273" cy="1130428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cxnSp>
        <p:nvCxnSpPr>
          <p:cNvPr id="51" name="Straight Arrow Connector 50">
            <a:extLst>
              <a:ext uri="{FF2B5EF4-FFF2-40B4-BE49-F238E27FC236}">
                <a16:creationId xmlns:a16="http://schemas.microsoft.com/office/drawing/2014/main" id="{ED497509-DD99-0346-BA7C-A6C2BD168208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2" name="Rounded Rectangle 51">
            <a:extLst>
              <a:ext uri="{FF2B5EF4-FFF2-40B4-BE49-F238E27FC236}">
                <a16:creationId xmlns:a16="http://schemas.microsoft.com/office/drawing/2014/main" id="{8654AE10-0678-1440-9A89-4E42FC497730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967D3A22-ACF0-4249-A35F-410647A97AE2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A28029D6-FCD5-9047-B500-2CC7716DB943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sp>
        <p:nvSpPr>
          <p:cNvPr id="56" name="Title 1">
            <a:extLst>
              <a:ext uri="{FF2B5EF4-FFF2-40B4-BE49-F238E27FC236}">
                <a16:creationId xmlns:a16="http://schemas.microsoft.com/office/drawing/2014/main" id="{D25D8E62-BFDF-BC4F-9697-E5CB3F7D18C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845533" y="404924"/>
            <a:ext cx="3667298" cy="935963"/>
          </a:xfrm>
        </p:spPr>
        <p:txBody>
          <a:bodyPr>
            <a:noAutofit/>
          </a:bodyPr>
          <a:lstStyle/>
          <a:p>
            <a:r>
              <a:rPr lang="en-US" sz="3200" cap="small" dirty="0">
                <a:latin typeface="Garamond"/>
                <a:cs typeface="Garamond"/>
              </a:rPr>
              <a:t>Fewer ripe males in low pH 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94A1A69D-8EAC-4A48-844C-5B127E30594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-4280" t="1733"/>
          <a:stretch/>
        </p:blipFill>
        <p:spPr>
          <a:xfrm>
            <a:off x="1976257" y="1560805"/>
            <a:ext cx="3142887" cy="443491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139AF3F3-F74E-0A40-A5BA-8844524DA977}"/>
              </a:ext>
            </a:extLst>
          </p:cNvPr>
          <p:cNvSpPr txBox="1"/>
          <p:nvPr/>
        </p:nvSpPr>
        <p:spPr>
          <a:xfrm>
            <a:off x="4443659" y="6181707"/>
            <a:ext cx="1240501" cy="461665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sz="2400" b="1" dirty="0">
                <a:solidFill>
                  <a:schemeClr val="bg2">
                    <a:lumMod val="60000"/>
                    <a:lumOff val="40000"/>
                  </a:schemeClr>
                </a:solidFill>
                <a:latin typeface="Garamond" panose="02020404030301010803" pitchFamily="18" charset="0"/>
              </a:rPr>
              <a:t>p=0.011</a:t>
            </a:r>
            <a:endParaRPr lang="en-US" sz="2800" b="1" dirty="0">
              <a:solidFill>
                <a:schemeClr val="bg2">
                  <a:lumMod val="60000"/>
                  <a:lumOff val="40000"/>
                </a:schemeClr>
              </a:solidFill>
              <a:latin typeface="Garamond" panose="02020404030301010803" pitchFamily="18" charset="0"/>
            </a:endParaRP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6B60B23-AE31-D846-B4B7-3D5554150802}"/>
              </a:ext>
            </a:extLst>
          </p:cNvPr>
          <p:cNvCxnSpPr>
            <a:cxnSpLocks/>
          </p:cNvCxnSpPr>
          <p:nvPr/>
        </p:nvCxnSpPr>
        <p:spPr>
          <a:xfrm flipH="1" flipV="1">
            <a:off x="4724399" y="5563817"/>
            <a:ext cx="93535" cy="711847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ED09E302-3FEE-AB48-A806-695BD248C1AF}"/>
              </a:ext>
            </a:extLst>
          </p:cNvPr>
          <p:cNvCxnSpPr>
            <a:cxnSpLocks/>
          </p:cNvCxnSpPr>
          <p:nvPr/>
        </p:nvCxnSpPr>
        <p:spPr>
          <a:xfrm flipH="1" flipV="1">
            <a:off x="3945912" y="5540667"/>
            <a:ext cx="872022" cy="747364"/>
          </a:xfrm>
          <a:prstGeom prst="straightConnector1">
            <a:avLst/>
          </a:prstGeom>
          <a:ln>
            <a:solidFill>
              <a:schemeClr val="bg2">
                <a:lumMod val="60000"/>
                <a:lumOff val="40000"/>
              </a:schemeClr>
            </a:solidFill>
            <a:tailEnd type="arrow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38" name="Picture 37">
            <a:extLst>
              <a:ext uri="{FF2B5EF4-FFF2-40B4-BE49-F238E27FC236}">
                <a16:creationId xmlns:a16="http://schemas.microsoft.com/office/drawing/2014/main" id="{707D5A11-EB0A-6643-8A01-93C373C3CB7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8449" t="9090" r="15349" b="2675"/>
          <a:stretch/>
        </p:blipFill>
        <p:spPr>
          <a:xfrm rot="5400000">
            <a:off x="6178996" y="1661131"/>
            <a:ext cx="1117967" cy="1112943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734D7219-50B8-2E4E-8942-F23FFFD55698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19571" t="8193" r="12839"/>
          <a:stretch/>
        </p:blipFill>
        <p:spPr>
          <a:xfrm rot="5400000">
            <a:off x="6170602" y="2889930"/>
            <a:ext cx="1134753" cy="1151232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38BAE6BB-C127-0046-8950-D8CF43B4AEBD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17646" t="6260" r="12455"/>
          <a:stretch/>
        </p:blipFill>
        <p:spPr>
          <a:xfrm rot="5400000">
            <a:off x="6187537" y="4156181"/>
            <a:ext cx="1128549" cy="1130428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0C933050-5393-BA43-8A80-3BA8E1B01A6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l="17388" t="7580" r="12186"/>
          <a:stretch/>
        </p:blipFill>
        <p:spPr>
          <a:xfrm rot="5400000">
            <a:off x="6166574" y="401316"/>
            <a:ext cx="1143216" cy="1120569"/>
          </a:xfrm>
          <a:prstGeom prst="ellipse">
            <a:avLst/>
          </a:prstGeom>
          <a:ln w="19050">
            <a:solidFill>
              <a:schemeClr val="tx1">
                <a:lumMod val="95000"/>
              </a:schemeClr>
            </a:solidFill>
          </a:ln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C18B13A2-F018-CA4F-AEC1-97BCE349D86A}"/>
              </a:ext>
            </a:extLst>
          </p:cNvPr>
          <p:cNvSpPr txBox="1"/>
          <p:nvPr/>
        </p:nvSpPr>
        <p:spPr>
          <a:xfrm>
            <a:off x="4510433" y="2335068"/>
            <a:ext cx="28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aramond" panose="02020404030301010803" pitchFamily="18" charset="0"/>
              </a:rPr>
              <a:t>4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E668C43-3AF7-E847-ACB3-5E85F0A55F8E}"/>
              </a:ext>
            </a:extLst>
          </p:cNvPr>
          <p:cNvSpPr txBox="1"/>
          <p:nvPr/>
        </p:nvSpPr>
        <p:spPr>
          <a:xfrm>
            <a:off x="4507076" y="3303076"/>
            <a:ext cx="28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aramond" panose="02020404030301010803" pitchFamily="18" charset="0"/>
              </a:rPr>
              <a:t>3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89623CDC-F878-484F-B0C1-579B5D8B8B78}"/>
              </a:ext>
            </a:extLst>
          </p:cNvPr>
          <p:cNvSpPr txBox="1"/>
          <p:nvPr/>
        </p:nvSpPr>
        <p:spPr>
          <a:xfrm>
            <a:off x="4507076" y="3922440"/>
            <a:ext cx="28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aramond" panose="02020404030301010803" pitchFamily="18" charset="0"/>
              </a:rPr>
              <a:t>2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9ED9079D-7762-8F41-96E2-DB8E0BBA43C6}"/>
              </a:ext>
            </a:extLst>
          </p:cNvPr>
          <p:cNvSpPr txBox="1"/>
          <p:nvPr/>
        </p:nvSpPr>
        <p:spPr>
          <a:xfrm>
            <a:off x="4525478" y="4217172"/>
            <a:ext cx="28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aramond" panose="02020404030301010803" pitchFamily="18" charset="0"/>
              </a:rPr>
              <a:t>1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DF01B70A-60E8-DD4E-932D-CCD5871B27C3}"/>
              </a:ext>
            </a:extLst>
          </p:cNvPr>
          <p:cNvSpPr txBox="1"/>
          <p:nvPr/>
        </p:nvSpPr>
        <p:spPr>
          <a:xfrm>
            <a:off x="4515365" y="4927113"/>
            <a:ext cx="28045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b="1" dirty="0">
                <a:latin typeface="Garamond" panose="02020404030301010803" pitchFamily="18" charset="0"/>
              </a:rPr>
              <a:t>0</a:t>
            </a:r>
          </a:p>
        </p:txBody>
      </p:sp>
    </p:spTree>
    <p:extLst>
      <p:ext uri="{BB962C8B-B14F-4D97-AF65-F5344CB8AC3E}">
        <p14:creationId xmlns:p14="http://schemas.microsoft.com/office/powerpoint/2010/main" val="1891109864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43135</TotalTime>
  <Words>1078</Words>
  <Application>Microsoft Macintosh PowerPoint</Application>
  <PresentationFormat>On-screen Show (4:3)</PresentationFormat>
  <Paragraphs>309</Paragraphs>
  <Slides>26</Slides>
  <Notes>18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Arial</vt:lpstr>
      <vt:lpstr>Calibri</vt:lpstr>
      <vt:lpstr>Century Gothic</vt:lpstr>
      <vt:lpstr>Garamond</vt:lpstr>
      <vt:lpstr>Wingdings</vt:lpstr>
      <vt:lpstr> Black </vt:lpstr>
      <vt:lpstr>PowerPoint Presentation</vt:lpstr>
      <vt:lpstr>The Olympia oyster </vt:lpstr>
      <vt:lpstr>The Olympia oyster </vt:lpstr>
      <vt:lpstr>The Olympia oyster </vt:lpstr>
      <vt:lpstr>PowerPoint Presentation</vt:lpstr>
      <vt:lpstr>PowerPoint Presentation</vt:lpstr>
      <vt:lpstr>Design </vt:lpstr>
      <vt:lpstr>Adults held 7 weeks in  low pH (7.3), ambient pH (7.8)</vt:lpstr>
      <vt:lpstr>Fewer ripe males in low pH </vt:lpstr>
      <vt:lpstr>Larvae collected &amp;  counted for 7 weeks</vt:lpstr>
      <vt:lpstr>No pH effect on fecundity </vt:lpstr>
      <vt:lpstr>No pH effect on fecundity Larval release delayed</vt:lpstr>
      <vt:lpstr>Adult gonad Gene expression</vt:lpstr>
      <vt:lpstr>Larvae collected Subset reared, sequenced</vt:lpstr>
      <vt:lpstr>Survival trended lower from low pH parents (not significant)</vt:lpstr>
      <vt:lpstr>PowerPoint Presentation</vt:lpstr>
      <vt:lpstr>What does this mean?</vt:lpstr>
      <vt:lpstr>Next steps</vt:lpstr>
      <vt:lpstr>thank you</vt:lpstr>
      <vt:lpstr>Summary:  Adults exposed to low pH </vt:lpstr>
      <vt:lpstr>Olympia oyster gonad stage and sex </vt:lpstr>
      <vt:lpstr>No pH effect on female gonad stage</vt:lpstr>
      <vt:lpstr>PowerPoint Presentation</vt:lpstr>
      <vt:lpstr>Gonad gene expression First look at differential expression</vt:lpstr>
      <vt:lpstr>Gonad gene expression First look at differential expression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Parental pH exposure, carry-over effects, Olympia oyster</dc:title>
  <dc:creator>Laura Spencer</dc:creator>
  <cp:lastModifiedBy>Laura H Spencer</cp:lastModifiedBy>
  <cp:revision>256</cp:revision>
  <dcterms:created xsi:type="dcterms:W3CDTF">2018-08-20T00:21:18Z</dcterms:created>
  <dcterms:modified xsi:type="dcterms:W3CDTF">2019-02-26T22:55:16Z</dcterms:modified>
</cp:coreProperties>
</file>